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8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6" r:id="rId31"/>
    <p:sldId id="287" r:id="rId32"/>
    <p:sldId id="288" r:id="rId33"/>
    <p:sldId id="289" r:id="rId34"/>
    <p:sldId id="285"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312" y="4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22F096-F7CF-4EDD-99F7-04037E593330}" type="datetimeFigureOut">
              <a:rPr lang="ru-RU" smtClean="0"/>
              <a:t>04.04.2024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ED3717-5F59-47CF-97E2-2FAB351C85B0}"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04.04.2024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04.04.2024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04.04.2024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04.04.2024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04.04.2024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04.04.2024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04.04.2024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04.04.2024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04.04.2024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04.04.2024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brazovaka.ru/pozharskiy-biografiya.html?ysclid=lqbtgl9mc1650103769"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9.jpeg"/><Relationship Id="rId4" Type="http://schemas.openxmlformats.org/officeDocument/2006/relationships/hyperlink" Target="https://histrf.ru/read/biographies/pavel-stepanovich-nahimov?ysclid=lqbuzr601144223426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obrazovaka.ru/pozharskiy-biografiya.html?ysclid=lqbtgl9mc1650103769"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0.jpeg"/><Relationship Id="rId4" Type="http://schemas.openxmlformats.org/officeDocument/2006/relationships/hyperlink" Target="https://histrf.ru/read/biographies/skobieliev-mikhail-dmitriievich?ysclid=lqbv1d1r1x223093124" TargetMode="External"/></Relationships>
</file>

<file path=ppt/slides/_rels/slide12.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13.xml"/><Relationship Id="rId7" Type="http://schemas.openxmlformats.org/officeDocument/2006/relationships/slide" Target="slide1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5.xml"/><Relationship Id="rId4" Type="http://schemas.openxmlformats.org/officeDocument/2006/relationships/slide" Target="slide14.xml"/></Relationships>
</file>

<file path=ppt/slides/_rels/slide13.xml.rels><?xml version="1.0" encoding="UTF-8" standalone="yes"?>
<Relationships xmlns="http://schemas.openxmlformats.org/package/2006/relationships"><Relationship Id="rId3" Type="http://schemas.openxmlformats.org/officeDocument/2006/relationships/hyperlink" Target="https://obrazovaka.ru/pozharskiy-biografiya.html?ysclid=lqbtgl9mc1650103769"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image" Target="../media/image11.jpeg"/><Relationship Id="rId4" Type="http://schemas.openxmlformats.org/officeDocument/2006/relationships/hyperlink" Target="https://histrf.ru/read/biographies/aleksandr-mihaylovich-vasilevskiy?ysclid=lqbv2uovmc377809746"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obrazovaka.ru/pozharskiy-biografiya.html?ysclid=lqbtgl9mc1650103769"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image" Target="../media/image12.jpeg"/><Relationship Id="rId4" Type="http://schemas.openxmlformats.org/officeDocument/2006/relationships/hyperlink" Target="https://histrf.ru/read/biographies/zhukov-gieorghii-konstantinovich?sa=X&amp;ved=2ahUKEwjpkq_H0JXoAhUNapIKHV7MDzQQ9QF6BAgCEAI&amp;ysclid=lqbv3zbzae400076892"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obrazovaka.ru/pozharskiy-biografiya.html?ysclid=lqbtgl9mc1650103769"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image" Target="../media/image13.jpeg"/><Relationship Id="rId4" Type="http://schemas.openxmlformats.org/officeDocument/2006/relationships/hyperlink" Target="https://histrf.ru/read/biographies/rokossovskii-konstantin-konstantinovich?ysclid=lqbv81k4na76884205"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obrazovaka.ru/pozharskiy-biografiya.html?ysclid=lqbtgl9mc1650103769"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image" Target="../media/image14.jpeg"/><Relationship Id="rId4" Type="http://schemas.openxmlformats.org/officeDocument/2006/relationships/hyperlink" Target="https://histrf.ru/read/articles/kratkii-kurs-istorii-marshal-koniev?ysclid=lqbve7qjk5252919303"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obrazovaka.ru/pozharskiy-biografiya.html?ysclid=lqbtgl9mc1650103769"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image" Target="../media/image15.jpeg"/><Relationship Id="rId4" Type="http://schemas.openxmlformats.org/officeDocument/2006/relationships/hyperlink" Target="https://histrf.ru/read/articles/kak-poghib-niesghibaiemyi-ghienieral-dmitrii-karbyshiev?ysclid=lqbvii5l73404719346"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obrazovaka.ru/pozharskiy-biografiya.html?ysclid=lqbtgl9mc1650103769"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image" Target="../media/image16.jpeg"/><Relationship Id="rId4" Type="http://schemas.openxmlformats.org/officeDocument/2006/relationships/hyperlink" Target="https://histrf.ru/read/articles/kratkii-kurs-istorii-alieksandr-matrosov-pravda-o-lichnosti-i-podvighie?ysclid=lqbvmqy8w9544788022" TargetMode="Externa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22.xml"/><Relationship Id="rId4" Type="http://schemas.openxmlformats.org/officeDocument/2006/relationships/slide" Target="slide2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u.wikipedia.org/wiki/%D0%A9%D0%B5%D1%80%D0%B1%D0%B0%D0%BA%D0%BE%D0%B2,_%D0%92%D0%B0%D1%81%D0%B8%D0%BB%D0%B8%D0%B9_%D0%92%D0%B0%D1%81%D0%B8%D0%BB%D1%8C%D0%B5%D0%B2%D0%B8%D1%87"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19.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hyperlink" Target="https://ru.wikipedia.org/wiki/%D0%9F%D0%B0%D0%B2%D0%BB%D1%8E%D0%BA%D0%BE%D0%B2,_%D0%9A%D0%BE%D0%BD%D1%81%D1%82%D0%B0%D0%BD%D1%82%D0%B8%D0%BD_%D0%93%D1%80%D0%B8%D0%B3%D0%BE%D1%80%D1%8C%D0%B5%D0%B2%D0%B8%D1%87"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19.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19.xml"/><Relationship Id="rId4" Type="http://schemas.openxmlformats.org/officeDocument/2006/relationships/hyperlink" Target="https://ru.wikipedia.org/wiki/%D0%90%D0%BD%D1%84%D0%B8%D0%BD%D0%BE%D0%B3%D0%B5%D0%BD%D0%BE%D0%B2,_%D0%9D%D0%B8%D0%BA%D0%BE%D0%BB%D0%B0%D0%B9_%D0%AF%D0%BA%D0%BE%D0%B2%D0%BB%D0%B5%D0%B2%D0%B8%D1%87" TargetMode="External"/></Relationships>
</file>

<file path=ppt/slides/_rels/slide23.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 Target="slide24.xml"/><Relationship Id="rId7" Type="http://schemas.openxmlformats.org/officeDocument/2006/relationships/slide" Target="slide28.xml"/><Relationship Id="rId12" Type="http://schemas.openxmlformats.org/officeDocument/2006/relationships/slide" Target="slide3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27.xml"/><Relationship Id="rId11" Type="http://schemas.openxmlformats.org/officeDocument/2006/relationships/slide" Target="slide32.xml"/><Relationship Id="rId5" Type="http://schemas.openxmlformats.org/officeDocument/2006/relationships/slide" Target="slide26.xml"/><Relationship Id="rId10" Type="http://schemas.openxmlformats.org/officeDocument/2006/relationships/slide" Target="slide31.xml"/><Relationship Id="rId4" Type="http://schemas.openxmlformats.org/officeDocument/2006/relationships/slide" Target="slide25.xml"/><Relationship Id="rId9" Type="http://schemas.openxmlformats.org/officeDocument/2006/relationships/slide" Target="slide30.xml"/></Relationships>
</file>

<file path=ppt/slides/_rels/slide24.xml.rels><?xml version="1.0" encoding="UTF-8" standalone="yes"?>
<Relationships xmlns="http://schemas.openxmlformats.org/package/2006/relationships"><Relationship Id="rId3" Type="http://schemas.openxmlformats.org/officeDocument/2006/relationships/hyperlink" Target="https://ru.wikipedia.org/wiki/%D0%90%D1%85%D0%BF%D0%B0%D1%88%D0%B5%D0%B2,_%D0%98%D0%B3%D0%BE%D1%80%D1%8C_%D0%9D%D0%B8%D0%BA%D0%BE%D0%BB%D0%B0%D0%B5%D0%B2%D0%B8%D1%87"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23.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hyperlink" Target="https://ru.wikipedia.org/wiki/%D0%91%D0%B0%D0%B3%D0%B0%D0%B5%D0%B2,_%D0%A1%D0%B5%D1%80%D0%B3%D0%B5%D0%B9_%D0%90%D0%BB%D0%B5%D0%BA%D1%81%D0%B0%D0%BD%D0%B4%D1%80%D0%BE%D0%B2%D0%B8%D1%87"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23.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hyperlink" Target="https://ru.wikipedia.org/wiki/%D0%91%D1%83%D1%80%D0%BD%D0%B0%D0%B5%D0%B2,_%D0%A1%D0%B5%D1%80%D0%B3%D0%B5%D0%B9_%D0%90%D0%BB%D0%B5%D0%BA%D1%81%D0%B0%D0%BD%D0%B4%D1%80%D0%BE%D0%B2%D0%B8%D1%87"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23.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hyperlink" Target="https://ru.wikipedia.org/wiki/%D0%A0%D0%BE%D0%B4%D0%B8%D0%BE%D0%BD%D0%BE%D0%B2,_%D0%95%D0%B2%D0%B3%D0%B5%D0%BD%D0%B8%D0%B9_%D0%90%D0%BB%D0%B5%D0%BA%D1%81%D0%B0%D0%BD%D0%B4%D1%80%D0%BE%D0%B2%D0%B8%D1%87"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23.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hyperlink" Target="https://ru.wikipedia.org/wiki/%D0%9B%D0%B5%D0%B1%D0%B5%D0%B4%D0%B5%D0%B2,_%D0%90%D0%BB%D0%B5%D0%BA%D1%81%D0%B0%D0%BD%D0%B4%D1%80_%D0%92%D0%BB%D0%B0%D0%B4%D0%B8%D1%81%D0%BB%D0%B0%D0%B2%D0%BE%D0%B2%D0%B8%D1%87"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23.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hyperlink" Target="https://ru.wikipedia.org/wiki/%D0%90%D0%BD%D1%84%D0%B8%D0%BD%D0%BE%D0%B3%D0%B5%D0%BD%D0%BE%D0%B2,_%D0%9D%D0%B8%D0%BA%D0%BE%D0%BB%D0%B0%D0%B9_%D0%AF%D0%BA%D0%BE%D0%B2%D0%BB%D0%B5%D0%B2%D0%B8%D1%87"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image" Target="../media/image25.jpeg"/><Relationship Id="rId4" Type="http://schemas.openxmlformats.org/officeDocument/2006/relationships/hyperlink" Target="https://ru.wikipedia.org/wiki/%D0%A8%D0%B5%D0%BB%D0%BE%D1%85%D0%B2%D0%BE%D1%81%D1%82%D0%BE%D0%B2,_%D0%98%D0%B2%D0%B0%D0%BD_%D0%AE%D1%80%D1%8C%D0%B5%D0%B2%D0%B8%D1%87"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6.xml"/><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10.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ru.wikipedia.org/wiki/&#1044;&#1091;&#1076;&#1080;&#1085;,_&#1042;&#1080;&#1082;&#1090;&#1086;&#1088;_&#1040;&#1085;&#1072;&#1090;&#1086;&#1083;&#1100;&#1077;&#1074;&#1080;&#1095;" TargetMode="External"/><Relationship Id="rId5" Type="http://schemas.openxmlformats.org/officeDocument/2006/relationships/hyperlink" Target="https://ru.wikipedia.org/wiki/%D0%90%D0%BD%D1%84%D0%B8%D0%BD%D0%BE%D0%B3%D0%B5%D0%BD%D0%BE%D0%B2,_%D0%9D%D0%B8%D0%BA%D0%BE%D0%BB%D0%B0%D0%B9_%D0%AF%D0%BA%D0%BE%D0%B2%D0%BB%D0%B5%D0%B2%D0%B8%D1%87" TargetMode="External"/><Relationship Id="rId4" Type="http://schemas.openxmlformats.org/officeDocument/2006/relationships/slide" Target="slide23.xml"/></Relationships>
</file>

<file path=ppt/slides/_rels/slide3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hyperlink" Target="https://ru.wikipedia.org/wiki/&#1041;&#1077;&#1088;&#1085;&#1075;&#1072;&#1088;&#1076;,_&#1040;&#1083;&#1077;&#1082;&#1089;&#1077;&#1081;_&#1041;&#1086;&#1088;&#1080;&#1089;&#1086;&#1074;&#1080;&#1095;" TargetMode="External"/></Relationships>
</file>

<file path=ppt/slides/_rels/slide3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hyperlink" Target="https://warheroes.ru/hero/hero.asp?Hero_id=32128" TargetMode="External"/></Relationships>
</file>

<file path=ppt/slides/_rels/slide3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hyperlink" Target="https://warheroes.ru/hero/hero.asp?Hero_id=32125"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hyperlink" Target="https://obrazovaka.ru/alpha/n/nevskij-aleksandr-yaroslavich-nevsky-aleksandr-yaroslavich?ysclid=lqbt8l1ext17742996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obrazovaka.ru/alpha/n/nevskij-aleksandr-yaroslavich-nevsky-aleksandr-yaroslavich?ysclid=lqbt8l1ext177429961"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4.jpeg"/><Relationship Id="rId4" Type="http://schemas.openxmlformats.org/officeDocument/2006/relationships/hyperlink" Target="https://obrazovaka.ru/pozharskiy-biografiya.html?ysclid=lqbtgl9mc165010376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obrazovaka.ru/minin-kuzma-kratkaya-biografiya.html?ysclid=lqbttob8qh504036790" TargetMode="External"/><Relationship Id="rId5" Type="http://schemas.openxmlformats.org/officeDocument/2006/relationships/hyperlink" Target="https://obrazovaka.ru/pozharskiy-biografiya.html?ysclid=lqbtgl9mc1650103769" TargetMode="External"/><Relationship Id="rId4" Type="http://schemas.openxmlformats.org/officeDocument/2006/relationships/hyperlink" Target="https://obrazovaka.ru/alpha/n/nevskij-aleksandr-yaroslavich-nevsky-aleksandr-yaroslavich?ysclid=lqbt8l1ext17742996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obrazovaka.ru/pozharskiy-biografiya.html?ysclid=lqbtgl9mc1650103769"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6.jpeg"/><Relationship Id="rId4" Type="http://schemas.openxmlformats.org/officeDocument/2006/relationships/hyperlink" Target="https://obrazovaka.ru/alpha/s/suvorov-aleksandr-suvorov-alexandr?ysclid=lqbtzdaz9050751586"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obrazovaka.ru/pozharskiy-biografiya.html?ysclid=lqbtgl9mc1650103769"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7.jpeg"/><Relationship Id="rId4" Type="http://schemas.openxmlformats.org/officeDocument/2006/relationships/hyperlink" Target="https://obrazovaka.ru/ushakov-fedor.html?ysclid=lqbu437k6r841797426"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obrazovaka.ru/pozharskiy-biografiya.html?ysclid=lqbtgl9mc1650103769"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8.jpeg"/><Relationship Id="rId4" Type="http://schemas.openxmlformats.org/officeDocument/2006/relationships/hyperlink" Target="https://obrazovaka.ru/alpha/k/kutuzov-mixail-illarionovich-kutuzov-mikhail-illarionovich?ysclid=lqbu7tkoln55849349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1\Desktop\i-5gSNgZ8c5-transformed.png"/>
          <p:cNvPicPr>
            <a:picLocks noChangeAspect="1" noChangeArrowheads="1"/>
          </p:cNvPicPr>
          <p:nvPr/>
        </p:nvPicPr>
        <p:blipFill>
          <a:blip r:embed="rId2" cstate="print"/>
          <a:srcRect/>
          <a:stretch>
            <a:fillRect/>
          </a:stretch>
        </p:blipFill>
        <p:spPr bwMode="auto">
          <a:xfrm>
            <a:off x="-324544" y="-387424"/>
            <a:ext cx="10297144" cy="7605464"/>
          </a:xfrm>
          <a:prstGeom prst="rect">
            <a:avLst/>
          </a:prstGeom>
          <a:noFill/>
        </p:spPr>
      </p:pic>
      <p:sp>
        <p:nvSpPr>
          <p:cNvPr id="7" name="Прямоугольник 6"/>
          <p:cNvSpPr/>
          <p:nvPr/>
        </p:nvSpPr>
        <p:spPr>
          <a:xfrm>
            <a:off x="611560" y="2060848"/>
            <a:ext cx="7846059" cy="186204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115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Наши Герои</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C:\Users\1\Desktop\Фон_раскрытая_книга_(5)-hw5jg1gP9-transformed.png"/>
          <p:cNvPicPr>
            <a:picLocks noChangeAspect="1" noChangeArrowheads="1"/>
          </p:cNvPicPr>
          <p:nvPr/>
        </p:nvPicPr>
        <p:blipFill>
          <a:blip r:embed="rId2" cstate="print"/>
          <a:stretch>
            <a:fillRect/>
          </a:stretch>
        </p:blipFill>
        <p:spPr bwMode="auto">
          <a:xfrm>
            <a:off x="-540568" y="-531440"/>
            <a:ext cx="10116616" cy="8118902"/>
          </a:xfrm>
          <a:prstGeom prst="rect">
            <a:avLst/>
          </a:prstGeom>
          <a:noFill/>
          <a:ln>
            <a:noFill/>
          </a:ln>
        </p:spPr>
      </p:pic>
      <p:sp>
        <p:nvSpPr>
          <p:cNvPr id="5" name="TextBox 4"/>
          <p:cNvSpPr txBox="1"/>
          <p:nvPr/>
        </p:nvSpPr>
        <p:spPr>
          <a:xfrm>
            <a:off x="4788024" y="332656"/>
            <a:ext cx="3888432" cy="6124754"/>
          </a:xfrm>
          <a:prstGeom prst="rect">
            <a:avLst/>
          </a:prstGeom>
          <a:noFill/>
        </p:spPr>
        <p:txBody>
          <a:bodyPr wrap="square" rtlCol="0">
            <a:spAutoFit/>
          </a:bodyPr>
          <a:lstStyle/>
          <a:p>
            <a:r>
              <a:rPr lang="ru-RU" sz="2400" dirty="0">
                <a:solidFill>
                  <a:srgbClr val="FF0000"/>
                </a:solidFill>
              </a:rPr>
              <a:t>Павел Степанович Нахимов (1802 – 1855) – легенда русского военно-морского флота, адмирал, герой исторических сражений во времена Крымской войны. Среди великих российских флотоводцев адмирал Павел Нахимов занимает особенно почетное место. Военную службу он считал единственным смыслом жизни, поэтому работе отдавался без остатка.</a:t>
            </a:r>
          </a:p>
          <a:p>
            <a:endParaRPr lang="ru-RU" sz="2800" dirty="0">
              <a:solidFill>
                <a:srgbClr val="FF0000"/>
              </a:solidFill>
              <a:hlinkClick r:id="rId3"/>
            </a:endParaRPr>
          </a:p>
          <a:p>
            <a:pPr algn="ctr"/>
            <a:r>
              <a:rPr lang="ru-RU" sz="2800" dirty="0">
                <a:solidFill>
                  <a:srgbClr val="FF0000"/>
                </a:solidFill>
                <a:hlinkClick r:id="rId4"/>
              </a:rPr>
              <a:t>Узнать больше</a:t>
            </a:r>
            <a:endParaRPr lang="ru-RU" sz="2800" dirty="0">
              <a:solidFill>
                <a:srgbClr val="FF0000"/>
              </a:solidFill>
            </a:endParaRPr>
          </a:p>
        </p:txBody>
      </p:sp>
      <p:pic>
        <p:nvPicPr>
          <p:cNvPr id="21506" name="Picture 2" descr="https://xn--80abaeeixb0a5az.xn--p1ai/wp-content/uploads/2022/08/2b697f07f63fdcdb890de779eae538ec.jpg"/>
          <p:cNvPicPr>
            <a:picLocks noChangeAspect="1" noChangeArrowheads="1"/>
          </p:cNvPicPr>
          <p:nvPr/>
        </p:nvPicPr>
        <p:blipFill>
          <a:blip r:embed="rId5" cstate="print"/>
          <a:srcRect/>
          <a:stretch>
            <a:fillRect/>
          </a:stretch>
        </p:blipFill>
        <p:spPr bwMode="auto">
          <a:xfrm>
            <a:off x="395536" y="1052736"/>
            <a:ext cx="3919758" cy="2204864"/>
          </a:xfrm>
          <a:prstGeom prst="rect">
            <a:avLst/>
          </a:prstGeom>
          <a:noFill/>
        </p:spPr>
      </p:pic>
      <p:sp>
        <p:nvSpPr>
          <p:cNvPr id="7" name="Стрелка: влево 6">
            <a:hlinkClick r:id="rId6" action="ppaction://hlinksldjump"/>
            <a:extLst>
              <a:ext uri="{FF2B5EF4-FFF2-40B4-BE49-F238E27FC236}">
                <a16:creationId xmlns:a16="http://schemas.microsoft.com/office/drawing/2014/main" id="{7D51D4B8-EEC7-6AAD-7A79-1EB5000A4F09}"/>
              </a:ext>
            </a:extLst>
          </p:cNvPr>
          <p:cNvSpPr/>
          <p:nvPr/>
        </p:nvSpPr>
        <p:spPr>
          <a:xfrm>
            <a:off x="597942" y="6126163"/>
            <a:ext cx="3312368" cy="620688"/>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C:\Users\1\Desktop\Фон_раскрытая_книга_(5)-hw5jg1gP9-transformed.png"/>
          <p:cNvPicPr>
            <a:picLocks noChangeAspect="1" noChangeArrowheads="1"/>
          </p:cNvPicPr>
          <p:nvPr/>
        </p:nvPicPr>
        <p:blipFill>
          <a:blip r:embed="rId2" cstate="print"/>
          <a:stretch>
            <a:fillRect/>
          </a:stretch>
        </p:blipFill>
        <p:spPr bwMode="auto">
          <a:xfrm>
            <a:off x="-540568" y="-531440"/>
            <a:ext cx="10116616" cy="8118902"/>
          </a:xfrm>
          <a:prstGeom prst="rect">
            <a:avLst/>
          </a:prstGeom>
          <a:noFill/>
          <a:ln>
            <a:noFill/>
          </a:ln>
        </p:spPr>
      </p:pic>
      <p:sp>
        <p:nvSpPr>
          <p:cNvPr id="5" name="TextBox 4"/>
          <p:cNvSpPr txBox="1"/>
          <p:nvPr/>
        </p:nvSpPr>
        <p:spPr>
          <a:xfrm>
            <a:off x="4788024" y="332656"/>
            <a:ext cx="3888432" cy="5386090"/>
          </a:xfrm>
          <a:prstGeom prst="rect">
            <a:avLst/>
          </a:prstGeom>
          <a:noFill/>
        </p:spPr>
        <p:txBody>
          <a:bodyPr wrap="square" rtlCol="0">
            <a:spAutoFit/>
          </a:bodyPr>
          <a:lstStyle/>
          <a:p>
            <a:r>
              <a:rPr lang="ru-RU" sz="2400" dirty="0">
                <a:solidFill>
                  <a:srgbClr val="FF0000"/>
                </a:solidFill>
              </a:rPr>
              <a:t>Михаил Дмитриевич Скобелев (17 (29) сентября 1843 — 25 июня (7 июля) 1882) — русский военачальник, генерал от инфантерии (1881), генерал-адъютант (1878).</a:t>
            </a:r>
          </a:p>
          <a:p>
            <a:r>
              <a:rPr lang="ru-RU" sz="2400" dirty="0">
                <a:solidFill>
                  <a:srgbClr val="FF0000"/>
                </a:solidFill>
              </a:rPr>
              <a:t>Участник Среднеазиатских завоеваний Российской империи и Русско-турецкой войны 1877–1878 годов, освободитель Болгарии.</a:t>
            </a:r>
          </a:p>
          <a:p>
            <a:endParaRPr lang="ru-RU" sz="2800" dirty="0">
              <a:solidFill>
                <a:srgbClr val="FF0000"/>
              </a:solidFill>
              <a:hlinkClick r:id="rId3"/>
            </a:endParaRPr>
          </a:p>
          <a:p>
            <a:pPr algn="ctr"/>
            <a:r>
              <a:rPr lang="ru-RU" sz="2800" dirty="0">
                <a:solidFill>
                  <a:srgbClr val="FF0000"/>
                </a:solidFill>
                <a:hlinkClick r:id="rId4"/>
              </a:rPr>
              <a:t>Узнать больше</a:t>
            </a:r>
            <a:endParaRPr lang="ru-RU" sz="2800" dirty="0">
              <a:solidFill>
                <a:srgbClr val="FF0000"/>
              </a:solidFill>
            </a:endParaRPr>
          </a:p>
        </p:txBody>
      </p:sp>
      <p:pic>
        <p:nvPicPr>
          <p:cNvPr id="22530" name="Picture 2" descr="https://avatars.dzeninfra.ru/get-zen_doc/4387477/pub_609e92398bcfa40dc317be22_609ea28e106dc30e547672be/scale_1200"/>
          <p:cNvPicPr>
            <a:picLocks noChangeAspect="1" noChangeArrowheads="1"/>
          </p:cNvPicPr>
          <p:nvPr/>
        </p:nvPicPr>
        <p:blipFill>
          <a:blip r:embed="rId5" cstate="print"/>
          <a:srcRect/>
          <a:stretch>
            <a:fillRect/>
          </a:stretch>
        </p:blipFill>
        <p:spPr bwMode="auto">
          <a:xfrm>
            <a:off x="755576" y="692696"/>
            <a:ext cx="2968000" cy="3960440"/>
          </a:xfrm>
          <a:prstGeom prst="rect">
            <a:avLst/>
          </a:prstGeom>
          <a:noFill/>
        </p:spPr>
      </p:pic>
      <p:sp>
        <p:nvSpPr>
          <p:cNvPr id="7" name="Стрелка: влево 6">
            <a:hlinkClick r:id="rId6" action="ppaction://hlinksldjump"/>
            <a:extLst>
              <a:ext uri="{FF2B5EF4-FFF2-40B4-BE49-F238E27FC236}">
                <a16:creationId xmlns:a16="http://schemas.microsoft.com/office/drawing/2014/main" id="{94CBCABD-B422-1037-B695-4D744162A735}"/>
              </a:ext>
            </a:extLst>
          </p:cNvPr>
          <p:cNvSpPr/>
          <p:nvPr/>
        </p:nvSpPr>
        <p:spPr>
          <a:xfrm>
            <a:off x="597942" y="6126163"/>
            <a:ext cx="3312368" cy="620688"/>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C:\Users\1\Desktop\Фон_раскрытая_книга_(5)-hw5jg1gP9-transformed.png"/>
          <p:cNvPicPr>
            <a:picLocks noChangeAspect="1" noChangeArrowheads="1"/>
          </p:cNvPicPr>
          <p:nvPr/>
        </p:nvPicPr>
        <p:blipFill>
          <a:blip r:embed="rId2" cstate="print"/>
          <a:stretch>
            <a:fillRect/>
          </a:stretch>
        </p:blipFill>
        <p:spPr bwMode="auto">
          <a:xfrm>
            <a:off x="-540568" y="-531440"/>
            <a:ext cx="10116616" cy="8118902"/>
          </a:xfrm>
          <a:prstGeom prst="rect">
            <a:avLst/>
          </a:prstGeom>
          <a:noFill/>
          <a:ln>
            <a:noFill/>
          </a:ln>
        </p:spPr>
      </p:pic>
      <p:sp>
        <p:nvSpPr>
          <p:cNvPr id="5" name="Прямоугольник 4"/>
          <p:cNvSpPr/>
          <p:nvPr/>
        </p:nvSpPr>
        <p:spPr>
          <a:xfrm>
            <a:off x="179512" y="2276872"/>
            <a:ext cx="4057065"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Советский период</a:t>
            </a:r>
          </a:p>
        </p:txBody>
      </p:sp>
      <p:sp>
        <p:nvSpPr>
          <p:cNvPr id="8" name="TextBox 7"/>
          <p:cNvSpPr txBox="1"/>
          <p:nvPr/>
        </p:nvSpPr>
        <p:spPr>
          <a:xfrm>
            <a:off x="4716016" y="2090172"/>
            <a:ext cx="4427984" cy="2677656"/>
          </a:xfrm>
          <a:prstGeom prst="rect">
            <a:avLst/>
          </a:prstGeom>
          <a:noFill/>
        </p:spPr>
        <p:txBody>
          <a:bodyPr wrap="square" rtlCol="0">
            <a:spAutoFit/>
          </a:bodyPr>
          <a:lstStyle/>
          <a:p>
            <a:r>
              <a:rPr lang="ru-RU" sz="2400" dirty="0">
                <a:solidFill>
                  <a:srgbClr val="C00000"/>
                </a:solidFill>
                <a:hlinkClick r:id="rId3" action="ppaction://hlinksldjump">
                  <a:extLst>
                    <a:ext uri="{A12FA001-AC4F-418D-AE19-62706E023703}">
                      <ahyp:hlinkClr xmlns:ahyp="http://schemas.microsoft.com/office/drawing/2018/hyperlinkcolor" val="tx"/>
                    </a:ext>
                  </a:extLst>
                </a:hlinkClick>
              </a:rPr>
              <a:t>Александр Мих. Василевский</a:t>
            </a:r>
            <a:endParaRPr lang="ru-RU" sz="2400" dirty="0">
              <a:solidFill>
                <a:srgbClr val="C00000"/>
              </a:solidFill>
            </a:endParaRPr>
          </a:p>
          <a:p>
            <a:r>
              <a:rPr lang="ru-RU" sz="2400" dirty="0">
                <a:solidFill>
                  <a:srgbClr val="C00000"/>
                </a:solidFill>
                <a:hlinkClick r:id="rId4" action="ppaction://hlinksldjump">
                  <a:extLst>
                    <a:ext uri="{A12FA001-AC4F-418D-AE19-62706E023703}">
                      <ahyp:hlinkClr xmlns:ahyp="http://schemas.microsoft.com/office/drawing/2018/hyperlinkcolor" val="tx"/>
                    </a:ext>
                  </a:extLst>
                </a:hlinkClick>
              </a:rPr>
              <a:t>Георгий Константинович Жуков</a:t>
            </a:r>
            <a:endParaRPr lang="ru-RU" sz="2400" dirty="0">
              <a:solidFill>
                <a:srgbClr val="C00000"/>
              </a:solidFill>
            </a:endParaRPr>
          </a:p>
          <a:p>
            <a:r>
              <a:rPr lang="ru-RU" sz="2400" dirty="0">
                <a:solidFill>
                  <a:srgbClr val="C00000"/>
                </a:solidFill>
                <a:hlinkClick r:id="rId5" action="ppaction://hlinksldjump">
                  <a:extLst>
                    <a:ext uri="{A12FA001-AC4F-418D-AE19-62706E023703}">
                      <ahyp:hlinkClr xmlns:ahyp="http://schemas.microsoft.com/office/drawing/2018/hyperlinkcolor" val="tx"/>
                    </a:ext>
                  </a:extLst>
                </a:hlinkClick>
              </a:rPr>
              <a:t>Константин </a:t>
            </a:r>
            <a:r>
              <a:rPr lang="ru-RU" sz="2400" dirty="0" err="1">
                <a:solidFill>
                  <a:srgbClr val="C00000"/>
                </a:solidFill>
                <a:hlinkClick r:id="rId5" action="ppaction://hlinksldjump">
                  <a:extLst>
                    <a:ext uri="{A12FA001-AC4F-418D-AE19-62706E023703}">
                      <ahyp:hlinkClr xmlns:ahyp="http://schemas.microsoft.com/office/drawing/2018/hyperlinkcolor" val="tx"/>
                    </a:ext>
                  </a:extLst>
                </a:hlinkClick>
              </a:rPr>
              <a:t>Конст</a:t>
            </a:r>
            <a:r>
              <a:rPr lang="ru-RU" sz="2400" dirty="0">
                <a:solidFill>
                  <a:srgbClr val="C00000"/>
                </a:solidFill>
                <a:hlinkClick r:id="rId5" action="ppaction://hlinksldjump">
                  <a:extLst>
                    <a:ext uri="{A12FA001-AC4F-418D-AE19-62706E023703}">
                      <ahyp:hlinkClr xmlns:ahyp="http://schemas.microsoft.com/office/drawing/2018/hyperlinkcolor" val="tx"/>
                    </a:ext>
                  </a:extLst>
                </a:hlinkClick>
              </a:rPr>
              <a:t>. </a:t>
            </a:r>
            <a:r>
              <a:rPr lang="ru-RU" sz="2400" u="sng" dirty="0">
                <a:solidFill>
                  <a:srgbClr val="C00000"/>
                </a:solidFill>
                <a:hlinkClick r:id="rId5" action="ppaction://hlinksldjump">
                  <a:extLst>
                    <a:ext uri="{A12FA001-AC4F-418D-AE19-62706E023703}">
                      <ahyp:hlinkClr xmlns:ahyp="http://schemas.microsoft.com/office/drawing/2018/hyperlinkcolor" val="tx"/>
                    </a:ext>
                  </a:extLst>
                </a:hlinkClick>
              </a:rPr>
              <a:t>Рокоссовский</a:t>
            </a:r>
            <a:endParaRPr lang="ru-RU" sz="2400" u="sng" dirty="0">
              <a:solidFill>
                <a:srgbClr val="C00000"/>
              </a:solidFill>
            </a:endParaRPr>
          </a:p>
          <a:p>
            <a:r>
              <a:rPr lang="ru-RU" sz="2400" dirty="0">
                <a:solidFill>
                  <a:srgbClr val="C00000"/>
                </a:solidFill>
                <a:hlinkClick r:id="rId6" action="ppaction://hlinksldjump">
                  <a:extLst>
                    <a:ext uri="{A12FA001-AC4F-418D-AE19-62706E023703}">
                      <ahyp:hlinkClr xmlns:ahyp="http://schemas.microsoft.com/office/drawing/2018/hyperlinkcolor" val="tx"/>
                    </a:ext>
                  </a:extLst>
                </a:hlinkClick>
              </a:rPr>
              <a:t>Иван Степанович Конев</a:t>
            </a:r>
            <a:endParaRPr lang="ru-RU" sz="2400" dirty="0">
              <a:solidFill>
                <a:srgbClr val="C00000"/>
              </a:solidFill>
            </a:endParaRPr>
          </a:p>
          <a:p>
            <a:r>
              <a:rPr lang="ru-RU" sz="2400" dirty="0">
                <a:solidFill>
                  <a:srgbClr val="C00000"/>
                </a:solidFill>
                <a:hlinkClick r:id="rId7" action="ppaction://hlinksldjump">
                  <a:extLst>
                    <a:ext uri="{A12FA001-AC4F-418D-AE19-62706E023703}">
                      <ahyp:hlinkClr xmlns:ahyp="http://schemas.microsoft.com/office/drawing/2018/hyperlinkcolor" val="tx"/>
                    </a:ext>
                  </a:extLst>
                </a:hlinkClick>
              </a:rPr>
              <a:t>Дмитрий Михайлович </a:t>
            </a:r>
            <a:r>
              <a:rPr lang="ru-RU" sz="2400" dirty="0" err="1">
                <a:solidFill>
                  <a:srgbClr val="C00000"/>
                </a:solidFill>
                <a:hlinkClick r:id="rId7" action="ppaction://hlinksldjump">
                  <a:extLst>
                    <a:ext uri="{A12FA001-AC4F-418D-AE19-62706E023703}">
                      <ahyp:hlinkClr xmlns:ahyp="http://schemas.microsoft.com/office/drawing/2018/hyperlinkcolor" val="tx"/>
                    </a:ext>
                  </a:extLst>
                </a:hlinkClick>
              </a:rPr>
              <a:t>Карбышев</a:t>
            </a:r>
            <a:endParaRPr lang="ru-RU" sz="2400" dirty="0">
              <a:solidFill>
                <a:srgbClr val="C00000"/>
              </a:solidFill>
            </a:endParaRPr>
          </a:p>
          <a:p>
            <a:r>
              <a:rPr lang="ru-RU" sz="2400" dirty="0">
                <a:solidFill>
                  <a:srgbClr val="C00000"/>
                </a:solidFill>
                <a:hlinkClick r:id="rId8" action="ppaction://hlinksldjump">
                  <a:extLst>
                    <a:ext uri="{A12FA001-AC4F-418D-AE19-62706E023703}">
                      <ahyp:hlinkClr xmlns:ahyp="http://schemas.microsoft.com/office/drawing/2018/hyperlinkcolor" val="tx"/>
                    </a:ext>
                  </a:extLst>
                </a:hlinkClick>
              </a:rPr>
              <a:t>Александр Матвеевич Матросов</a:t>
            </a:r>
            <a:endParaRPr lang="ru-RU" sz="2400" dirty="0">
              <a:solidFill>
                <a:srgbClr val="C0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C:\Users\1\Desktop\Фон_раскрытая_книга_(5)-hw5jg1gP9-transformed.png"/>
          <p:cNvPicPr>
            <a:picLocks noChangeAspect="1" noChangeArrowheads="1"/>
          </p:cNvPicPr>
          <p:nvPr/>
        </p:nvPicPr>
        <p:blipFill>
          <a:blip r:embed="rId2" cstate="print"/>
          <a:stretch>
            <a:fillRect/>
          </a:stretch>
        </p:blipFill>
        <p:spPr bwMode="auto">
          <a:xfrm>
            <a:off x="-540568" y="-531440"/>
            <a:ext cx="10116616" cy="8118902"/>
          </a:xfrm>
          <a:prstGeom prst="rect">
            <a:avLst/>
          </a:prstGeom>
          <a:noFill/>
          <a:ln>
            <a:noFill/>
          </a:ln>
        </p:spPr>
      </p:pic>
      <p:sp>
        <p:nvSpPr>
          <p:cNvPr id="5" name="TextBox 4"/>
          <p:cNvSpPr txBox="1"/>
          <p:nvPr/>
        </p:nvSpPr>
        <p:spPr>
          <a:xfrm>
            <a:off x="4788024" y="332656"/>
            <a:ext cx="3888432" cy="6432530"/>
          </a:xfrm>
          <a:prstGeom prst="rect">
            <a:avLst/>
          </a:prstGeom>
          <a:noFill/>
        </p:spPr>
        <p:txBody>
          <a:bodyPr wrap="square" rtlCol="0">
            <a:spAutoFit/>
          </a:bodyPr>
          <a:lstStyle/>
          <a:p>
            <a:r>
              <a:rPr lang="ru-RU" sz="2400" dirty="0">
                <a:solidFill>
                  <a:srgbClr val="FF0000"/>
                </a:solidFill>
              </a:rPr>
              <a:t>Александр Михайлович Василевский (18 (30) сентября 1895 — 5 декабря 1977) — советский полководец, Маршал Советского Союза (1943), начальник Генерального штаба, член Ставки Верховного Главнокомандования, главнокомандующий Главным командованием советских войск на Дальнем Востоке, министр Вооружённых сил СССР и военный министр СССР.</a:t>
            </a:r>
            <a:endParaRPr lang="ru-RU" sz="2800" dirty="0">
              <a:solidFill>
                <a:srgbClr val="FF0000"/>
              </a:solidFill>
              <a:hlinkClick r:id="rId3"/>
            </a:endParaRPr>
          </a:p>
          <a:p>
            <a:pPr algn="ctr"/>
            <a:r>
              <a:rPr lang="ru-RU" sz="2800" dirty="0">
                <a:solidFill>
                  <a:srgbClr val="FF0000"/>
                </a:solidFill>
                <a:hlinkClick r:id="rId4"/>
              </a:rPr>
              <a:t>Узнать больше</a:t>
            </a:r>
            <a:endParaRPr lang="ru-RU" sz="2800" dirty="0">
              <a:solidFill>
                <a:srgbClr val="FF0000"/>
              </a:solidFill>
            </a:endParaRPr>
          </a:p>
        </p:txBody>
      </p:sp>
      <p:pic>
        <p:nvPicPr>
          <p:cNvPr id="28674" name="Picture 2" descr="https://mil.ru/files/files/pvo100/images/750fa1a4-7a10-47d6-84dc-49643a42f568__image149.jpg"/>
          <p:cNvPicPr>
            <a:picLocks noChangeAspect="1" noChangeArrowheads="1"/>
          </p:cNvPicPr>
          <p:nvPr/>
        </p:nvPicPr>
        <p:blipFill>
          <a:blip r:embed="rId5" cstate="print"/>
          <a:srcRect/>
          <a:stretch>
            <a:fillRect/>
          </a:stretch>
        </p:blipFill>
        <p:spPr bwMode="auto">
          <a:xfrm>
            <a:off x="539552" y="692696"/>
            <a:ext cx="3521312" cy="4968552"/>
          </a:xfrm>
          <a:prstGeom prst="rect">
            <a:avLst/>
          </a:prstGeom>
          <a:noFill/>
        </p:spPr>
      </p:pic>
      <p:sp>
        <p:nvSpPr>
          <p:cNvPr id="6" name="Стрелка: влево 5">
            <a:hlinkClick r:id="rId6" action="ppaction://hlinksldjump"/>
            <a:extLst>
              <a:ext uri="{FF2B5EF4-FFF2-40B4-BE49-F238E27FC236}">
                <a16:creationId xmlns:a16="http://schemas.microsoft.com/office/drawing/2014/main" id="{6DB282AA-69DC-3DDB-9A18-4CC98261500D}"/>
              </a:ext>
            </a:extLst>
          </p:cNvPr>
          <p:cNvSpPr/>
          <p:nvPr/>
        </p:nvSpPr>
        <p:spPr>
          <a:xfrm>
            <a:off x="597942" y="6126163"/>
            <a:ext cx="3312368" cy="620688"/>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C:\Users\1\Desktop\Фон_раскрытая_книга_(5)-hw5jg1gP9-transformed.png"/>
          <p:cNvPicPr>
            <a:picLocks noChangeAspect="1" noChangeArrowheads="1"/>
          </p:cNvPicPr>
          <p:nvPr/>
        </p:nvPicPr>
        <p:blipFill>
          <a:blip r:embed="rId2" cstate="print"/>
          <a:stretch>
            <a:fillRect/>
          </a:stretch>
        </p:blipFill>
        <p:spPr bwMode="auto">
          <a:xfrm>
            <a:off x="-540568" y="-531440"/>
            <a:ext cx="10116616" cy="8118902"/>
          </a:xfrm>
          <a:prstGeom prst="rect">
            <a:avLst/>
          </a:prstGeom>
          <a:noFill/>
          <a:ln>
            <a:noFill/>
          </a:ln>
        </p:spPr>
      </p:pic>
      <p:sp>
        <p:nvSpPr>
          <p:cNvPr id="5" name="TextBox 4"/>
          <p:cNvSpPr txBox="1"/>
          <p:nvPr/>
        </p:nvSpPr>
        <p:spPr>
          <a:xfrm>
            <a:off x="4788024" y="332656"/>
            <a:ext cx="3888432" cy="6124754"/>
          </a:xfrm>
          <a:prstGeom prst="rect">
            <a:avLst/>
          </a:prstGeom>
          <a:noFill/>
        </p:spPr>
        <p:txBody>
          <a:bodyPr wrap="square" rtlCol="0">
            <a:spAutoFit/>
          </a:bodyPr>
          <a:lstStyle/>
          <a:p>
            <a:r>
              <a:rPr lang="ru-RU" sz="2400" dirty="0">
                <a:solidFill>
                  <a:srgbClr val="FF0000"/>
                </a:solidFill>
              </a:rPr>
              <a:t>Георгий Константинович Жуков (19 ноября (1 декабря) 1896 — 18 июня 1974) — советский полководец и государственный деятель.</a:t>
            </a:r>
          </a:p>
          <a:p>
            <a:r>
              <a:rPr lang="ru-RU" sz="2400" dirty="0">
                <a:solidFill>
                  <a:srgbClr val="FF0000"/>
                </a:solidFill>
              </a:rPr>
              <a:t>Маршал Советского Союза (1943), четырежды Герой Советского Союза (1939, 1944, 1945, 1956), кавалер двух орденов «Победа» (1944, 1945), Член Президиума ЦК КПСС (29 июня—29 октября 1957).</a:t>
            </a:r>
          </a:p>
          <a:p>
            <a:endParaRPr lang="ru-RU" sz="2800" dirty="0">
              <a:solidFill>
                <a:srgbClr val="FF0000"/>
              </a:solidFill>
              <a:hlinkClick r:id="rId3"/>
            </a:endParaRPr>
          </a:p>
          <a:p>
            <a:pPr algn="ctr"/>
            <a:r>
              <a:rPr lang="ru-RU" sz="2800" dirty="0">
                <a:solidFill>
                  <a:srgbClr val="FF0000"/>
                </a:solidFill>
                <a:hlinkClick r:id="rId4"/>
              </a:rPr>
              <a:t>Узнать больше</a:t>
            </a:r>
            <a:endParaRPr lang="ru-RU" sz="2800" dirty="0">
              <a:solidFill>
                <a:srgbClr val="FF0000"/>
              </a:solidFill>
            </a:endParaRPr>
          </a:p>
        </p:txBody>
      </p:sp>
      <p:pic>
        <p:nvPicPr>
          <p:cNvPr id="27650" name="Picture 2" descr="https://avatars.dzeninfra.ru/get-zen_doc/5313760/pub_621bc88da1ec1f7a9e2d2742_621bce865f0f150724cf87e9/scale_1200"/>
          <p:cNvPicPr>
            <a:picLocks noChangeAspect="1" noChangeArrowheads="1"/>
          </p:cNvPicPr>
          <p:nvPr/>
        </p:nvPicPr>
        <p:blipFill>
          <a:blip r:embed="rId5" cstate="print"/>
          <a:srcRect/>
          <a:stretch>
            <a:fillRect/>
          </a:stretch>
        </p:blipFill>
        <p:spPr bwMode="auto">
          <a:xfrm>
            <a:off x="539552" y="908720"/>
            <a:ext cx="3168652" cy="4248472"/>
          </a:xfrm>
          <a:prstGeom prst="rect">
            <a:avLst/>
          </a:prstGeom>
          <a:noFill/>
        </p:spPr>
      </p:pic>
      <p:sp>
        <p:nvSpPr>
          <p:cNvPr id="7" name="Стрелка: влево 6">
            <a:hlinkClick r:id="rId6" action="ppaction://hlinksldjump"/>
            <a:extLst>
              <a:ext uri="{FF2B5EF4-FFF2-40B4-BE49-F238E27FC236}">
                <a16:creationId xmlns:a16="http://schemas.microsoft.com/office/drawing/2014/main" id="{990197D8-83AD-6CBF-7BB4-2D49A2B32C26}"/>
              </a:ext>
            </a:extLst>
          </p:cNvPr>
          <p:cNvSpPr/>
          <p:nvPr/>
        </p:nvSpPr>
        <p:spPr>
          <a:xfrm>
            <a:off x="597942" y="6126163"/>
            <a:ext cx="3312368" cy="620688"/>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C:\Users\1\Desktop\Фон_раскрытая_книга_(5)-hw5jg1gP9-transformed.png"/>
          <p:cNvPicPr>
            <a:picLocks noChangeAspect="1" noChangeArrowheads="1"/>
          </p:cNvPicPr>
          <p:nvPr/>
        </p:nvPicPr>
        <p:blipFill>
          <a:blip r:embed="rId2" cstate="print"/>
          <a:stretch>
            <a:fillRect/>
          </a:stretch>
        </p:blipFill>
        <p:spPr bwMode="auto">
          <a:xfrm>
            <a:off x="-540568" y="-531440"/>
            <a:ext cx="10116616" cy="8118902"/>
          </a:xfrm>
          <a:prstGeom prst="rect">
            <a:avLst/>
          </a:prstGeom>
          <a:noFill/>
          <a:ln>
            <a:noFill/>
          </a:ln>
        </p:spPr>
      </p:pic>
      <p:sp>
        <p:nvSpPr>
          <p:cNvPr id="5" name="TextBox 4"/>
          <p:cNvSpPr txBox="1"/>
          <p:nvPr/>
        </p:nvSpPr>
        <p:spPr>
          <a:xfrm>
            <a:off x="4788024" y="332656"/>
            <a:ext cx="3888432" cy="6494085"/>
          </a:xfrm>
          <a:prstGeom prst="rect">
            <a:avLst/>
          </a:prstGeom>
          <a:noFill/>
        </p:spPr>
        <p:txBody>
          <a:bodyPr wrap="square" rtlCol="0">
            <a:spAutoFit/>
          </a:bodyPr>
          <a:lstStyle/>
          <a:p>
            <a:r>
              <a:rPr lang="ru-RU" sz="2400" dirty="0">
                <a:solidFill>
                  <a:srgbClr val="FF0000"/>
                </a:solidFill>
              </a:rPr>
              <a:t>Константин Константинович  Рокоссовский. Родился 9 (21) декабря 1896 года в Варшаве. Советский и польский военачальник, Маршал Советского Союза (1944), маршал Польши (1949). Командовал Парадом Победы 24 июня 1945 года на Красной площади в Москве. Один из крупнейших полководцев Второй мировой войны. Дважды Герой Советского Союза (1944, 1945).</a:t>
            </a:r>
          </a:p>
          <a:p>
            <a:endParaRPr lang="ru-RU" sz="2800" dirty="0">
              <a:solidFill>
                <a:srgbClr val="FF0000"/>
              </a:solidFill>
              <a:hlinkClick r:id="rId3"/>
            </a:endParaRPr>
          </a:p>
          <a:p>
            <a:pPr algn="ctr"/>
            <a:r>
              <a:rPr lang="ru-RU" sz="2800" dirty="0">
                <a:solidFill>
                  <a:srgbClr val="FF0000"/>
                </a:solidFill>
                <a:hlinkClick r:id="rId4"/>
              </a:rPr>
              <a:t>Узнать больше</a:t>
            </a:r>
            <a:endParaRPr lang="ru-RU" sz="2800" dirty="0">
              <a:solidFill>
                <a:srgbClr val="FF0000"/>
              </a:solidFill>
            </a:endParaRPr>
          </a:p>
        </p:txBody>
      </p:sp>
      <p:pic>
        <p:nvPicPr>
          <p:cNvPr id="26626" name="Picture 2" descr="https://fessl.ru/resources/person/img/rokossowski/rokossowski_big.jpg"/>
          <p:cNvPicPr>
            <a:picLocks noChangeAspect="1" noChangeArrowheads="1"/>
          </p:cNvPicPr>
          <p:nvPr/>
        </p:nvPicPr>
        <p:blipFill>
          <a:blip r:embed="rId5" cstate="print"/>
          <a:srcRect/>
          <a:stretch>
            <a:fillRect/>
          </a:stretch>
        </p:blipFill>
        <p:spPr bwMode="auto">
          <a:xfrm>
            <a:off x="539552" y="980728"/>
            <a:ext cx="3371870" cy="4725144"/>
          </a:xfrm>
          <a:prstGeom prst="rect">
            <a:avLst/>
          </a:prstGeom>
          <a:noFill/>
        </p:spPr>
      </p:pic>
      <p:sp>
        <p:nvSpPr>
          <p:cNvPr id="7" name="Стрелка: влево 6">
            <a:hlinkClick r:id="rId6" action="ppaction://hlinksldjump"/>
            <a:extLst>
              <a:ext uri="{FF2B5EF4-FFF2-40B4-BE49-F238E27FC236}">
                <a16:creationId xmlns:a16="http://schemas.microsoft.com/office/drawing/2014/main" id="{35085CBD-0BBF-8244-1C2C-EB6BF4AFE440}"/>
              </a:ext>
            </a:extLst>
          </p:cNvPr>
          <p:cNvSpPr/>
          <p:nvPr/>
        </p:nvSpPr>
        <p:spPr>
          <a:xfrm>
            <a:off x="597942" y="6126163"/>
            <a:ext cx="3312368" cy="620688"/>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C:\Users\1\Desktop\Фон_раскрытая_книга_(5)-hw5jg1gP9-transformed.png"/>
          <p:cNvPicPr>
            <a:picLocks noChangeAspect="1" noChangeArrowheads="1"/>
          </p:cNvPicPr>
          <p:nvPr/>
        </p:nvPicPr>
        <p:blipFill>
          <a:blip r:embed="rId2" cstate="print"/>
          <a:stretch>
            <a:fillRect/>
          </a:stretch>
        </p:blipFill>
        <p:spPr bwMode="auto">
          <a:xfrm>
            <a:off x="-540568" y="-531440"/>
            <a:ext cx="10116616" cy="8118902"/>
          </a:xfrm>
          <a:prstGeom prst="rect">
            <a:avLst/>
          </a:prstGeom>
          <a:noFill/>
          <a:ln>
            <a:noFill/>
          </a:ln>
        </p:spPr>
      </p:pic>
      <p:sp>
        <p:nvSpPr>
          <p:cNvPr id="5" name="TextBox 4"/>
          <p:cNvSpPr txBox="1"/>
          <p:nvPr/>
        </p:nvSpPr>
        <p:spPr>
          <a:xfrm>
            <a:off x="4788024" y="332656"/>
            <a:ext cx="3888432" cy="4216539"/>
          </a:xfrm>
          <a:prstGeom prst="rect">
            <a:avLst/>
          </a:prstGeom>
          <a:noFill/>
        </p:spPr>
        <p:txBody>
          <a:bodyPr wrap="square" rtlCol="0">
            <a:spAutoFit/>
          </a:bodyPr>
          <a:lstStyle/>
          <a:p>
            <a:r>
              <a:rPr lang="ru-RU" sz="2400" dirty="0">
                <a:solidFill>
                  <a:srgbClr val="FF0000"/>
                </a:solidFill>
              </a:rPr>
              <a:t>Иван Степанович Конев (16 (28).12.1897 – 21.05.1973) — советский полководец, военачальник. Командовал фронтами в ВОВ. Маршал Советского Союза (1944), дважды Герой Советского Союза (1944, 1945), кавалер ордена «Победа» (1945). Член ЦК КПСС (1952—1973). </a:t>
            </a:r>
            <a:endParaRPr lang="ru-RU" sz="2800" dirty="0">
              <a:solidFill>
                <a:srgbClr val="FF0000"/>
              </a:solidFill>
              <a:hlinkClick r:id="rId3"/>
            </a:endParaRPr>
          </a:p>
          <a:p>
            <a:pPr algn="ctr"/>
            <a:r>
              <a:rPr lang="ru-RU" sz="2800" dirty="0">
                <a:solidFill>
                  <a:srgbClr val="FF0000"/>
                </a:solidFill>
                <a:hlinkClick r:id="rId4"/>
              </a:rPr>
              <a:t>Узнать больше</a:t>
            </a:r>
            <a:endParaRPr lang="ru-RU" sz="2800" dirty="0">
              <a:solidFill>
                <a:srgbClr val="FF0000"/>
              </a:solidFill>
            </a:endParaRPr>
          </a:p>
        </p:txBody>
      </p:sp>
      <p:pic>
        <p:nvPicPr>
          <p:cNvPr id="25602" name="Picture 2" descr="https://i01.fotocdn.net/s118/2df3d4a94d069263/public_pin_l/2691549447.jpg"/>
          <p:cNvPicPr>
            <a:picLocks noChangeAspect="1" noChangeArrowheads="1"/>
          </p:cNvPicPr>
          <p:nvPr/>
        </p:nvPicPr>
        <p:blipFill>
          <a:blip r:embed="rId5" cstate="print"/>
          <a:srcRect/>
          <a:stretch>
            <a:fillRect/>
          </a:stretch>
        </p:blipFill>
        <p:spPr bwMode="auto">
          <a:xfrm>
            <a:off x="611560" y="1124744"/>
            <a:ext cx="3290334" cy="4464496"/>
          </a:xfrm>
          <a:prstGeom prst="rect">
            <a:avLst/>
          </a:prstGeom>
          <a:noFill/>
        </p:spPr>
      </p:pic>
      <p:sp>
        <p:nvSpPr>
          <p:cNvPr id="7" name="Стрелка: влево 6">
            <a:hlinkClick r:id="rId6" action="ppaction://hlinksldjump"/>
            <a:extLst>
              <a:ext uri="{FF2B5EF4-FFF2-40B4-BE49-F238E27FC236}">
                <a16:creationId xmlns:a16="http://schemas.microsoft.com/office/drawing/2014/main" id="{2F6F16A5-2BC8-1BDC-B3CE-860F1F4E4FCE}"/>
              </a:ext>
            </a:extLst>
          </p:cNvPr>
          <p:cNvSpPr/>
          <p:nvPr/>
        </p:nvSpPr>
        <p:spPr>
          <a:xfrm>
            <a:off x="597942" y="6126163"/>
            <a:ext cx="3312368" cy="620688"/>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C:\Users\1\Desktop\Фон_раскрытая_книга_(5)-hw5jg1gP9-transformed.png"/>
          <p:cNvPicPr>
            <a:picLocks noChangeAspect="1" noChangeArrowheads="1"/>
          </p:cNvPicPr>
          <p:nvPr/>
        </p:nvPicPr>
        <p:blipFill>
          <a:blip r:embed="rId2" cstate="print"/>
          <a:stretch>
            <a:fillRect/>
          </a:stretch>
        </p:blipFill>
        <p:spPr bwMode="auto">
          <a:xfrm>
            <a:off x="-540568" y="-531440"/>
            <a:ext cx="10116616" cy="8118902"/>
          </a:xfrm>
          <a:prstGeom prst="rect">
            <a:avLst/>
          </a:prstGeom>
          <a:noFill/>
          <a:ln>
            <a:noFill/>
          </a:ln>
        </p:spPr>
      </p:pic>
      <p:sp>
        <p:nvSpPr>
          <p:cNvPr id="5" name="TextBox 4"/>
          <p:cNvSpPr txBox="1"/>
          <p:nvPr/>
        </p:nvSpPr>
        <p:spPr>
          <a:xfrm>
            <a:off x="4788024" y="332656"/>
            <a:ext cx="3888432" cy="6494085"/>
          </a:xfrm>
          <a:prstGeom prst="rect">
            <a:avLst/>
          </a:prstGeom>
          <a:noFill/>
        </p:spPr>
        <p:txBody>
          <a:bodyPr wrap="square" rtlCol="0">
            <a:spAutoFit/>
          </a:bodyPr>
          <a:lstStyle/>
          <a:p>
            <a:r>
              <a:rPr lang="ru-RU" sz="2400" dirty="0">
                <a:solidFill>
                  <a:srgbClr val="FF0000"/>
                </a:solidFill>
              </a:rPr>
              <a:t>Дмитрий Михайлович </a:t>
            </a:r>
            <a:r>
              <a:rPr lang="ru-RU" sz="2400" dirty="0" err="1">
                <a:solidFill>
                  <a:srgbClr val="FF0000"/>
                </a:solidFill>
              </a:rPr>
              <a:t>Карбышев</a:t>
            </a:r>
            <a:r>
              <a:rPr lang="ru-RU" sz="2400" dirty="0">
                <a:solidFill>
                  <a:srgbClr val="FF0000"/>
                </a:solidFill>
              </a:rPr>
              <a:t>. Родился 14 (26) октября 1880 года в Омске - убит 18 февраля 1945 года в концлагере Маутхаузен (ныне Австрия). Русский и советский военачальник, фортификатор, инженер. Генерал-лейтенант инженерных войск. Доктор военных наук, профессор  Академии Генерального штаба РККА. Герой Советского Союза (1946, посмертно).</a:t>
            </a:r>
          </a:p>
          <a:p>
            <a:endParaRPr lang="ru-RU" sz="2800" dirty="0">
              <a:solidFill>
                <a:srgbClr val="FF0000"/>
              </a:solidFill>
              <a:hlinkClick r:id="rId3"/>
            </a:endParaRPr>
          </a:p>
          <a:p>
            <a:pPr algn="ctr"/>
            <a:r>
              <a:rPr lang="ru-RU" sz="2800" dirty="0">
                <a:solidFill>
                  <a:srgbClr val="FF0000"/>
                </a:solidFill>
                <a:hlinkClick r:id="rId4"/>
              </a:rPr>
              <a:t>Узнать больше</a:t>
            </a:r>
            <a:endParaRPr lang="ru-RU" sz="2800" dirty="0">
              <a:solidFill>
                <a:srgbClr val="FF0000"/>
              </a:solidFill>
            </a:endParaRPr>
          </a:p>
        </p:txBody>
      </p:sp>
      <p:pic>
        <p:nvPicPr>
          <p:cNvPr id="24578" name="Picture 2" descr="https://barcaffe.ru/wp-content/uploads/2020/02/k_75_letiyu_pobedyi_jizn_i_podvig_dmitriya_karbyisheva-90643-b.jpg"/>
          <p:cNvPicPr>
            <a:picLocks noChangeAspect="1" noChangeArrowheads="1"/>
          </p:cNvPicPr>
          <p:nvPr/>
        </p:nvPicPr>
        <p:blipFill>
          <a:blip r:embed="rId5" cstate="print"/>
          <a:srcRect/>
          <a:stretch>
            <a:fillRect/>
          </a:stretch>
        </p:blipFill>
        <p:spPr bwMode="auto">
          <a:xfrm>
            <a:off x="539552" y="1196752"/>
            <a:ext cx="3456384" cy="2304256"/>
          </a:xfrm>
          <a:prstGeom prst="rect">
            <a:avLst/>
          </a:prstGeom>
          <a:noFill/>
        </p:spPr>
      </p:pic>
      <p:sp>
        <p:nvSpPr>
          <p:cNvPr id="7" name="Стрелка: влево 6">
            <a:hlinkClick r:id="rId6" action="ppaction://hlinksldjump"/>
            <a:extLst>
              <a:ext uri="{FF2B5EF4-FFF2-40B4-BE49-F238E27FC236}">
                <a16:creationId xmlns:a16="http://schemas.microsoft.com/office/drawing/2014/main" id="{4EBE7752-60B9-E028-1C23-CB3E30AC6A5B}"/>
              </a:ext>
            </a:extLst>
          </p:cNvPr>
          <p:cNvSpPr/>
          <p:nvPr/>
        </p:nvSpPr>
        <p:spPr>
          <a:xfrm>
            <a:off x="597942" y="6126163"/>
            <a:ext cx="3312368" cy="620688"/>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C:\Users\1\Desktop\Фон_раскрытая_книга_(5)-hw5jg1gP9-transformed.png"/>
          <p:cNvPicPr>
            <a:picLocks noChangeAspect="1" noChangeArrowheads="1"/>
          </p:cNvPicPr>
          <p:nvPr/>
        </p:nvPicPr>
        <p:blipFill>
          <a:blip r:embed="rId2" cstate="print"/>
          <a:stretch>
            <a:fillRect/>
          </a:stretch>
        </p:blipFill>
        <p:spPr bwMode="auto">
          <a:xfrm>
            <a:off x="-540568" y="-531440"/>
            <a:ext cx="10116616" cy="8118902"/>
          </a:xfrm>
          <a:prstGeom prst="rect">
            <a:avLst/>
          </a:prstGeom>
          <a:noFill/>
          <a:ln>
            <a:noFill/>
          </a:ln>
        </p:spPr>
      </p:pic>
      <p:sp>
        <p:nvSpPr>
          <p:cNvPr id="5" name="TextBox 4"/>
          <p:cNvSpPr txBox="1"/>
          <p:nvPr/>
        </p:nvSpPr>
        <p:spPr>
          <a:xfrm>
            <a:off x="4788024" y="332656"/>
            <a:ext cx="3888432" cy="5878532"/>
          </a:xfrm>
          <a:prstGeom prst="rect">
            <a:avLst/>
          </a:prstGeom>
          <a:noFill/>
        </p:spPr>
        <p:txBody>
          <a:bodyPr wrap="square" rtlCol="0">
            <a:spAutoFit/>
          </a:bodyPr>
          <a:lstStyle/>
          <a:p>
            <a:r>
              <a:rPr lang="ru-RU" sz="2000" dirty="0">
                <a:solidFill>
                  <a:srgbClr val="FF0000"/>
                </a:solidFill>
              </a:rPr>
              <a:t>Александр Матвеевич Матросов — Герой Советского Союза, красноармеец, стрелок-автоматчик 2-го отдельного стрелкового батальона 91-й отдельной Сибирской добровольческой бригады имени И. В. Сталина 6-го Сталинского Сибирского добровольческого стрелкового корпуса оперативной группы генерала Герасимова Калининского фронта. Погиб в 19 лет, закрыв своей грудью амбразуру немецкого дзота, дав возможность бойцам совершить атаку опорного пункта.</a:t>
            </a:r>
            <a:endParaRPr lang="ru-RU" sz="2000" dirty="0">
              <a:solidFill>
                <a:srgbClr val="FF0000"/>
              </a:solidFill>
              <a:hlinkClick r:id="rId3"/>
            </a:endParaRPr>
          </a:p>
          <a:p>
            <a:pPr algn="ctr"/>
            <a:r>
              <a:rPr lang="ru-RU" sz="2800" dirty="0">
                <a:solidFill>
                  <a:srgbClr val="FF0000"/>
                </a:solidFill>
                <a:hlinkClick r:id="rId4"/>
              </a:rPr>
              <a:t> </a:t>
            </a:r>
          </a:p>
          <a:p>
            <a:pPr algn="ctr"/>
            <a:r>
              <a:rPr lang="ru-RU" sz="2800" dirty="0">
                <a:solidFill>
                  <a:srgbClr val="FF0000"/>
                </a:solidFill>
                <a:hlinkClick r:id="rId4"/>
              </a:rPr>
              <a:t>Узнать больше</a:t>
            </a:r>
            <a:endParaRPr lang="ru-RU" sz="2800" dirty="0">
              <a:solidFill>
                <a:srgbClr val="FF0000"/>
              </a:solidFill>
            </a:endParaRPr>
          </a:p>
        </p:txBody>
      </p:sp>
      <p:pic>
        <p:nvPicPr>
          <p:cNvPr id="23558" name="Picture 6" descr="https://r.mt.ru/r25/photo57B8/20753352517-0/jpg/bp.jpeg"/>
          <p:cNvPicPr>
            <a:picLocks noChangeAspect="1" noChangeArrowheads="1"/>
          </p:cNvPicPr>
          <p:nvPr/>
        </p:nvPicPr>
        <p:blipFill>
          <a:blip r:embed="rId5" cstate="print"/>
          <a:srcRect/>
          <a:stretch>
            <a:fillRect/>
          </a:stretch>
        </p:blipFill>
        <p:spPr bwMode="auto">
          <a:xfrm>
            <a:off x="395536" y="620688"/>
            <a:ext cx="3720414" cy="5184576"/>
          </a:xfrm>
          <a:prstGeom prst="rect">
            <a:avLst/>
          </a:prstGeom>
          <a:noFill/>
        </p:spPr>
      </p:pic>
      <p:sp>
        <p:nvSpPr>
          <p:cNvPr id="7" name="Стрелка: влево 6">
            <a:hlinkClick r:id="rId6" action="ppaction://hlinksldjump"/>
            <a:extLst>
              <a:ext uri="{FF2B5EF4-FFF2-40B4-BE49-F238E27FC236}">
                <a16:creationId xmlns:a16="http://schemas.microsoft.com/office/drawing/2014/main" id="{8EFA93CF-B4D9-FE11-2FBE-BC5C181D67AC}"/>
              </a:ext>
            </a:extLst>
          </p:cNvPr>
          <p:cNvSpPr/>
          <p:nvPr/>
        </p:nvSpPr>
        <p:spPr>
          <a:xfrm>
            <a:off x="597942" y="6126163"/>
            <a:ext cx="3312368" cy="620688"/>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C:\Users\1\Desktop\Фон_раскрытая_книга_(5)-hw5jg1gP9-transformed.png"/>
          <p:cNvPicPr>
            <a:picLocks noChangeAspect="1" noChangeArrowheads="1"/>
          </p:cNvPicPr>
          <p:nvPr/>
        </p:nvPicPr>
        <p:blipFill>
          <a:blip r:embed="rId2" cstate="print"/>
          <a:stretch>
            <a:fillRect/>
          </a:stretch>
        </p:blipFill>
        <p:spPr bwMode="auto">
          <a:xfrm>
            <a:off x="-540568" y="-531440"/>
            <a:ext cx="10116616" cy="8118902"/>
          </a:xfrm>
          <a:prstGeom prst="rect">
            <a:avLst/>
          </a:prstGeom>
          <a:noFill/>
          <a:ln>
            <a:noFill/>
          </a:ln>
        </p:spPr>
      </p:pic>
      <p:sp>
        <p:nvSpPr>
          <p:cNvPr id="6" name="Прямоугольник 5"/>
          <p:cNvSpPr/>
          <p:nvPr/>
        </p:nvSpPr>
        <p:spPr>
          <a:xfrm>
            <a:off x="179512" y="2276872"/>
            <a:ext cx="4057065"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Герои </a:t>
            </a:r>
            <a:r>
              <a:rPr lang="en-US" sz="6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XX</a:t>
            </a:r>
            <a:r>
              <a:rPr lang="ru-RU" sz="6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века</a:t>
            </a:r>
          </a:p>
        </p:txBody>
      </p:sp>
      <p:sp>
        <p:nvSpPr>
          <p:cNvPr id="7" name="TextBox 6"/>
          <p:cNvSpPr txBox="1"/>
          <p:nvPr/>
        </p:nvSpPr>
        <p:spPr>
          <a:xfrm>
            <a:off x="4716016" y="1907540"/>
            <a:ext cx="4248471" cy="1200329"/>
          </a:xfrm>
          <a:prstGeom prst="rect">
            <a:avLst/>
          </a:prstGeom>
          <a:noFill/>
        </p:spPr>
        <p:txBody>
          <a:bodyPr wrap="square" rtlCol="0">
            <a:spAutoFit/>
          </a:bodyPr>
          <a:lstStyle/>
          <a:p>
            <a:r>
              <a:rPr lang="ru-RU" sz="2400" dirty="0">
                <a:solidFill>
                  <a:srgbClr val="C00000"/>
                </a:solidFill>
                <a:hlinkClick r:id="rId3" action="ppaction://hlinksldjump">
                  <a:extLst>
                    <a:ext uri="{A12FA001-AC4F-418D-AE19-62706E023703}">
                      <ahyp:hlinkClr xmlns:ahyp="http://schemas.microsoft.com/office/drawing/2018/hyperlinkcolor" val="tx"/>
                    </a:ext>
                  </a:extLst>
                </a:hlinkClick>
              </a:rPr>
              <a:t>Василий Вас. Щербаков</a:t>
            </a:r>
            <a:endParaRPr lang="ru-RU" sz="2400" dirty="0">
              <a:solidFill>
                <a:srgbClr val="C00000"/>
              </a:solidFill>
            </a:endParaRPr>
          </a:p>
          <a:p>
            <a:r>
              <a:rPr lang="ru-RU" sz="2400" dirty="0">
                <a:solidFill>
                  <a:srgbClr val="C00000"/>
                </a:solidFill>
                <a:hlinkClick r:id="rId4" action="ppaction://hlinksldjump">
                  <a:extLst>
                    <a:ext uri="{A12FA001-AC4F-418D-AE19-62706E023703}">
                      <ahyp:hlinkClr xmlns:ahyp="http://schemas.microsoft.com/office/drawing/2018/hyperlinkcolor" val="tx"/>
                    </a:ext>
                  </a:extLst>
                </a:hlinkClick>
              </a:rPr>
              <a:t>Константин Григ. Павлюков</a:t>
            </a:r>
            <a:endParaRPr lang="ru-RU" sz="2400" dirty="0">
              <a:solidFill>
                <a:srgbClr val="C00000"/>
              </a:solidFill>
            </a:endParaRPr>
          </a:p>
          <a:p>
            <a:r>
              <a:rPr lang="ru-RU" sz="2400" dirty="0">
                <a:solidFill>
                  <a:srgbClr val="C00000"/>
                </a:solidFill>
                <a:hlinkClick r:id="rId5" action="ppaction://hlinksldjump">
                  <a:extLst>
                    <a:ext uri="{A12FA001-AC4F-418D-AE19-62706E023703}">
                      <ahyp:hlinkClr xmlns:ahyp="http://schemas.microsoft.com/office/drawing/2018/hyperlinkcolor" val="tx"/>
                    </a:ext>
                  </a:extLst>
                </a:hlinkClick>
              </a:rPr>
              <a:t>Николай Яков. Анфиногенов</a:t>
            </a:r>
            <a:endParaRPr lang="ru-RU" sz="2400" dirty="0">
              <a:solidFill>
                <a:srgbClr val="C0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1\Desktop\Фон_раскрытая_книга_(5)-hw5jg1gP9-transformed.png">
            <a:extLst>
              <a:ext uri="{FF2B5EF4-FFF2-40B4-BE49-F238E27FC236}">
                <a16:creationId xmlns:a16="http://schemas.microsoft.com/office/drawing/2014/main" id="{BC0B4504-17CE-AD3E-25C8-FDAC6D79F2DC}"/>
              </a:ext>
            </a:extLst>
          </p:cNvPr>
          <p:cNvPicPr>
            <a:picLocks noChangeAspect="1" noChangeArrowheads="1"/>
          </p:cNvPicPr>
          <p:nvPr/>
        </p:nvPicPr>
        <p:blipFill>
          <a:blip r:embed="rId2" cstate="print"/>
          <a:stretch>
            <a:fillRect/>
          </a:stretch>
        </p:blipFill>
        <p:spPr bwMode="auto">
          <a:xfrm>
            <a:off x="-540568" y="-531440"/>
            <a:ext cx="10116616" cy="8118902"/>
          </a:xfrm>
          <a:prstGeom prst="rect">
            <a:avLst/>
          </a:prstGeom>
          <a:noFill/>
          <a:ln>
            <a:noFill/>
          </a:ln>
        </p:spPr>
      </p:pic>
      <p:sp>
        <p:nvSpPr>
          <p:cNvPr id="5" name="TextBox 4">
            <a:extLst>
              <a:ext uri="{FF2B5EF4-FFF2-40B4-BE49-F238E27FC236}">
                <a16:creationId xmlns:a16="http://schemas.microsoft.com/office/drawing/2014/main" id="{9DCEC65A-D72C-51AB-AA87-CF1D07D8B3C7}"/>
              </a:ext>
            </a:extLst>
          </p:cNvPr>
          <p:cNvSpPr txBox="1"/>
          <p:nvPr/>
        </p:nvSpPr>
        <p:spPr>
          <a:xfrm>
            <a:off x="5004048" y="612844"/>
            <a:ext cx="3312368" cy="6001643"/>
          </a:xfrm>
          <a:prstGeom prst="rect">
            <a:avLst/>
          </a:prstGeom>
          <a:noFill/>
        </p:spPr>
        <p:txBody>
          <a:bodyPr wrap="square" rtlCol="0">
            <a:spAutoFit/>
          </a:bodyPr>
          <a:lstStyle/>
          <a:p>
            <a:r>
              <a:rPr lang="ru-RU" sz="2400" dirty="0">
                <a:solidFill>
                  <a:srgbClr val="C00000"/>
                </a:solidFill>
              </a:rPr>
              <a:t>Отечество, прими как благодать Закономерность у поры военной, </a:t>
            </a:r>
          </a:p>
          <a:p>
            <a:r>
              <a:rPr lang="ru-RU" sz="2400" dirty="0">
                <a:solidFill>
                  <a:srgbClr val="C00000"/>
                </a:solidFill>
              </a:rPr>
              <a:t>Победа только к тем благословенна,</a:t>
            </a:r>
          </a:p>
          <a:p>
            <a:r>
              <a:rPr lang="ru-RU" sz="2400" dirty="0">
                <a:solidFill>
                  <a:srgbClr val="C00000"/>
                </a:solidFill>
              </a:rPr>
              <a:t> Кто жизни за неё готов отдать.</a:t>
            </a:r>
          </a:p>
          <a:p>
            <a:r>
              <a:rPr lang="ru-RU" sz="2400" dirty="0">
                <a:solidFill>
                  <a:srgbClr val="C00000"/>
                </a:solidFill>
              </a:rPr>
              <a:t>Нет разницы, кто и каких корней,</a:t>
            </a:r>
          </a:p>
          <a:p>
            <a:r>
              <a:rPr lang="ru-RU" sz="2400" dirty="0">
                <a:solidFill>
                  <a:srgbClr val="C00000"/>
                </a:solidFill>
              </a:rPr>
              <a:t> И стар, и млад, и бедный, и богатый. Наш долг один на всех, мы все солдаты, </a:t>
            </a:r>
          </a:p>
          <a:p>
            <a:r>
              <a:rPr lang="ru-RU" sz="2400" dirty="0">
                <a:solidFill>
                  <a:srgbClr val="C00000"/>
                </a:solidFill>
              </a:rPr>
              <a:t>Мы все равны для Родины своей.</a:t>
            </a:r>
          </a:p>
        </p:txBody>
      </p:sp>
    </p:spTree>
    <p:extLst>
      <p:ext uri="{BB962C8B-B14F-4D97-AF65-F5344CB8AC3E}">
        <p14:creationId xmlns:p14="http://schemas.microsoft.com/office/powerpoint/2010/main" val="274746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C:\Users\1\Desktop\Фон_раскрытая_книга_(5)-hw5jg1gP9-transformed.png"/>
          <p:cNvPicPr>
            <a:picLocks noChangeAspect="1" noChangeArrowheads="1"/>
          </p:cNvPicPr>
          <p:nvPr/>
        </p:nvPicPr>
        <p:blipFill>
          <a:blip r:embed="rId2" cstate="print"/>
          <a:stretch>
            <a:fillRect/>
          </a:stretch>
        </p:blipFill>
        <p:spPr bwMode="auto">
          <a:xfrm>
            <a:off x="-540568" y="-531440"/>
            <a:ext cx="10116616" cy="8118902"/>
          </a:xfrm>
          <a:prstGeom prst="rect">
            <a:avLst/>
          </a:prstGeom>
          <a:noFill/>
          <a:ln>
            <a:noFill/>
          </a:ln>
        </p:spPr>
      </p:pic>
      <p:sp>
        <p:nvSpPr>
          <p:cNvPr id="5" name="TextBox 4"/>
          <p:cNvSpPr txBox="1"/>
          <p:nvPr/>
        </p:nvSpPr>
        <p:spPr>
          <a:xfrm>
            <a:off x="4781491" y="127080"/>
            <a:ext cx="3888432" cy="6801862"/>
          </a:xfrm>
          <a:prstGeom prst="rect">
            <a:avLst/>
          </a:prstGeom>
          <a:noFill/>
        </p:spPr>
        <p:txBody>
          <a:bodyPr wrap="square" rtlCol="0">
            <a:spAutoFit/>
          </a:bodyPr>
          <a:lstStyle/>
          <a:p>
            <a:r>
              <a:rPr lang="ru-RU" sz="2400" dirty="0">
                <a:solidFill>
                  <a:srgbClr val="FF0000"/>
                </a:solidFill>
              </a:rPr>
              <a:t>Василий Васильевич Щербаков (20 апреля 1951 – 28 июня 2010)— Герой Советского Союза, заместитель председателя Белорусского союза ветеранов войны в Афганистане. В мирное время окончил Витебский учебно-авиационный центр ДОСААФ, затем </a:t>
            </a:r>
            <a:r>
              <a:rPr lang="ru-RU" sz="2400" dirty="0" err="1">
                <a:solidFill>
                  <a:srgbClr val="FF0000"/>
                </a:solidFill>
              </a:rPr>
              <a:t>Аткарский</a:t>
            </a:r>
            <a:r>
              <a:rPr lang="ru-RU" sz="2400" dirty="0">
                <a:solidFill>
                  <a:srgbClr val="FF0000"/>
                </a:solidFill>
              </a:rPr>
              <a:t> учебный авиационный центр и в 1972 году — экстерном — </a:t>
            </a:r>
            <a:r>
              <a:rPr lang="ru-RU" sz="2400" dirty="0" err="1">
                <a:solidFill>
                  <a:srgbClr val="FF0000"/>
                </a:solidFill>
              </a:rPr>
              <a:t>Сызранское</a:t>
            </a:r>
            <a:r>
              <a:rPr lang="ru-RU" sz="2400" dirty="0">
                <a:solidFill>
                  <a:srgbClr val="FF0000"/>
                </a:solidFill>
              </a:rPr>
              <a:t> высшее военное авиационное училище лётчиков.</a:t>
            </a:r>
          </a:p>
          <a:p>
            <a:pPr algn="ctr"/>
            <a:r>
              <a:rPr lang="ru-RU" sz="2800" dirty="0">
                <a:solidFill>
                  <a:srgbClr val="FF0000"/>
                </a:solidFill>
                <a:hlinkClick r:id="rId3"/>
              </a:rPr>
              <a:t>Узнать больше</a:t>
            </a:r>
            <a:endParaRPr lang="ru-RU" sz="2800" dirty="0">
              <a:solidFill>
                <a:srgbClr val="FF0000"/>
              </a:solidFill>
            </a:endParaRPr>
          </a:p>
        </p:txBody>
      </p:sp>
      <p:pic>
        <p:nvPicPr>
          <p:cNvPr id="10242" name="Picture 2" descr="https://upload.wikimedia.org/wikipedia/ru/9/9e/Sherbakov_VV.jpg"/>
          <p:cNvPicPr>
            <a:picLocks noChangeAspect="1" noChangeArrowheads="1"/>
          </p:cNvPicPr>
          <p:nvPr/>
        </p:nvPicPr>
        <p:blipFill>
          <a:blip r:embed="rId4" cstate="print"/>
          <a:srcRect/>
          <a:stretch>
            <a:fillRect/>
          </a:stretch>
        </p:blipFill>
        <p:spPr bwMode="auto">
          <a:xfrm>
            <a:off x="467544" y="1124744"/>
            <a:ext cx="3531468" cy="4580913"/>
          </a:xfrm>
          <a:prstGeom prst="rect">
            <a:avLst/>
          </a:prstGeom>
          <a:noFill/>
        </p:spPr>
      </p:pic>
      <p:sp>
        <p:nvSpPr>
          <p:cNvPr id="6" name="Стрелка: влево 5">
            <a:hlinkClick r:id="rId5" action="ppaction://hlinksldjump"/>
            <a:extLst>
              <a:ext uri="{FF2B5EF4-FFF2-40B4-BE49-F238E27FC236}">
                <a16:creationId xmlns:a16="http://schemas.microsoft.com/office/drawing/2014/main" id="{E2E71DED-FC21-79FF-B1B2-1052D29CBB89}"/>
              </a:ext>
            </a:extLst>
          </p:cNvPr>
          <p:cNvSpPr/>
          <p:nvPr/>
        </p:nvSpPr>
        <p:spPr>
          <a:xfrm>
            <a:off x="597942" y="6126163"/>
            <a:ext cx="3312368" cy="620688"/>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C:\Users\1\Desktop\Фон_раскрытая_книга_(5)-hw5jg1gP9-transformed.png"/>
          <p:cNvPicPr>
            <a:picLocks noChangeAspect="1" noChangeArrowheads="1"/>
          </p:cNvPicPr>
          <p:nvPr/>
        </p:nvPicPr>
        <p:blipFill>
          <a:blip r:embed="rId2" cstate="print"/>
          <a:stretch>
            <a:fillRect/>
          </a:stretch>
        </p:blipFill>
        <p:spPr bwMode="auto">
          <a:xfrm>
            <a:off x="-540568" y="-531440"/>
            <a:ext cx="10116616" cy="8118902"/>
          </a:xfrm>
          <a:prstGeom prst="rect">
            <a:avLst/>
          </a:prstGeom>
          <a:noFill/>
          <a:ln>
            <a:noFill/>
          </a:ln>
        </p:spPr>
      </p:pic>
      <p:sp>
        <p:nvSpPr>
          <p:cNvPr id="5" name="TextBox 4"/>
          <p:cNvSpPr txBox="1"/>
          <p:nvPr/>
        </p:nvSpPr>
        <p:spPr>
          <a:xfrm>
            <a:off x="4788024" y="0"/>
            <a:ext cx="3888432" cy="6678751"/>
          </a:xfrm>
          <a:prstGeom prst="rect">
            <a:avLst/>
          </a:prstGeom>
          <a:noFill/>
        </p:spPr>
        <p:txBody>
          <a:bodyPr wrap="square" rtlCol="0">
            <a:spAutoFit/>
          </a:bodyPr>
          <a:lstStyle/>
          <a:p>
            <a:r>
              <a:rPr lang="ru-RU" sz="2000" dirty="0">
                <a:solidFill>
                  <a:srgbClr val="FF0000"/>
                </a:solidFill>
              </a:rPr>
              <a:t>Константин Григорьевич Павлюков — советский военный лётчик, старший лейтенант, Герой Советского Союза. Родился 2 августа 1963 года в Барнауле Алтайского края. После окончания средней школы в 1980 году поступил в </a:t>
            </a:r>
            <a:r>
              <a:rPr lang="ru-RU" sz="2000" dirty="0" err="1">
                <a:solidFill>
                  <a:srgbClr val="FF0000"/>
                </a:solidFill>
              </a:rPr>
              <a:t>Барнаульское</a:t>
            </a:r>
            <a:r>
              <a:rPr lang="ru-RU" sz="2000" dirty="0">
                <a:solidFill>
                  <a:srgbClr val="FF0000"/>
                </a:solidFill>
              </a:rPr>
              <a:t> высшее военное авиационное училище лётчиков. В училище летал на Л-29 в 44-м учебном авиационном полку в посёлке Калманка и МиГ-21 в городе Камень-на-Оби в 96-м учебном авиационном полку. Принимал участие во всех проводимых операциях по уничтожению бандформирований в Афганистане. Героически погиб 21 января 1987 г.</a:t>
            </a:r>
          </a:p>
          <a:p>
            <a:pPr algn="ctr"/>
            <a:r>
              <a:rPr lang="ru-RU" sz="2800" dirty="0">
                <a:solidFill>
                  <a:srgbClr val="FF0000"/>
                </a:solidFill>
                <a:hlinkClick r:id="rId3"/>
              </a:rPr>
              <a:t>Узнать больше</a:t>
            </a:r>
            <a:endParaRPr lang="ru-RU" sz="2800" dirty="0">
              <a:solidFill>
                <a:srgbClr val="FF0000"/>
              </a:solidFill>
            </a:endParaRPr>
          </a:p>
        </p:txBody>
      </p:sp>
      <p:pic>
        <p:nvPicPr>
          <p:cNvPr id="9218" name="Picture 2" descr="https://sun9-1.userapi.com/impg/tfppy1T987siotdaztuSR5-QELvQ_izl4Zrxcw/zWst6VVrT2E.jpg?size=446x604&amp;quality=96&amp;sign=36fd9acaf8be00fa78fad7f3428a8930&amp;c_uniq_tag=ChF8csXx_zVEs4SU7K4lSDlph8vDo5XRhQGtfgxuZNM&amp;type=album"/>
          <p:cNvPicPr>
            <a:picLocks noChangeAspect="1" noChangeArrowheads="1"/>
          </p:cNvPicPr>
          <p:nvPr/>
        </p:nvPicPr>
        <p:blipFill>
          <a:blip r:embed="rId4" cstate="print"/>
          <a:srcRect/>
          <a:stretch>
            <a:fillRect/>
          </a:stretch>
        </p:blipFill>
        <p:spPr bwMode="auto">
          <a:xfrm>
            <a:off x="539552" y="1124744"/>
            <a:ext cx="3663264" cy="4961013"/>
          </a:xfrm>
          <a:prstGeom prst="rect">
            <a:avLst/>
          </a:prstGeom>
          <a:noFill/>
        </p:spPr>
      </p:pic>
      <p:sp>
        <p:nvSpPr>
          <p:cNvPr id="7" name="Стрелка: влево 6">
            <a:hlinkClick r:id="rId5" action="ppaction://hlinksldjump"/>
            <a:extLst>
              <a:ext uri="{FF2B5EF4-FFF2-40B4-BE49-F238E27FC236}">
                <a16:creationId xmlns:a16="http://schemas.microsoft.com/office/drawing/2014/main" id="{9A32A07E-8183-9204-6C74-388986F6FA2D}"/>
              </a:ext>
            </a:extLst>
          </p:cNvPr>
          <p:cNvSpPr/>
          <p:nvPr/>
        </p:nvSpPr>
        <p:spPr>
          <a:xfrm>
            <a:off x="597942" y="6126163"/>
            <a:ext cx="3312368" cy="620688"/>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C:\Users\1\Desktop\Фон_раскрытая_книга_(5)-hw5jg1gP9-transformed.png"/>
          <p:cNvPicPr>
            <a:picLocks noChangeAspect="1" noChangeArrowheads="1"/>
          </p:cNvPicPr>
          <p:nvPr/>
        </p:nvPicPr>
        <p:blipFill>
          <a:blip r:embed="rId2" cstate="print"/>
          <a:stretch>
            <a:fillRect/>
          </a:stretch>
        </p:blipFill>
        <p:spPr bwMode="auto">
          <a:xfrm>
            <a:off x="-540568" y="-531440"/>
            <a:ext cx="10116616" cy="8118902"/>
          </a:xfrm>
          <a:prstGeom prst="rect">
            <a:avLst/>
          </a:prstGeom>
          <a:noFill/>
          <a:ln>
            <a:noFill/>
          </a:ln>
        </p:spPr>
      </p:pic>
      <p:pic>
        <p:nvPicPr>
          <p:cNvPr id="8194" name="Picture 2" descr="https://r1.mt.ru/r13/photo5BFB/20569924523-0/jpg/bp.jpeg"/>
          <p:cNvPicPr>
            <a:picLocks noChangeAspect="1" noChangeArrowheads="1"/>
          </p:cNvPicPr>
          <p:nvPr/>
        </p:nvPicPr>
        <p:blipFill>
          <a:blip r:embed="rId3" cstate="print"/>
          <a:srcRect/>
          <a:stretch>
            <a:fillRect/>
          </a:stretch>
        </p:blipFill>
        <p:spPr bwMode="auto">
          <a:xfrm>
            <a:off x="755576" y="1484784"/>
            <a:ext cx="3097987" cy="4052368"/>
          </a:xfrm>
          <a:prstGeom prst="rect">
            <a:avLst/>
          </a:prstGeom>
          <a:noFill/>
        </p:spPr>
      </p:pic>
      <p:sp>
        <p:nvSpPr>
          <p:cNvPr id="6" name="TextBox 5"/>
          <p:cNvSpPr txBox="1"/>
          <p:nvPr/>
        </p:nvSpPr>
        <p:spPr>
          <a:xfrm>
            <a:off x="4788024" y="0"/>
            <a:ext cx="3888432" cy="5386090"/>
          </a:xfrm>
          <a:prstGeom prst="rect">
            <a:avLst/>
          </a:prstGeom>
          <a:noFill/>
        </p:spPr>
        <p:txBody>
          <a:bodyPr wrap="square" rtlCol="0">
            <a:spAutoFit/>
          </a:bodyPr>
          <a:lstStyle/>
          <a:p>
            <a:r>
              <a:rPr lang="ru-RU" sz="2400" dirty="0">
                <a:solidFill>
                  <a:srgbClr val="FF0000"/>
                </a:solidFill>
              </a:rPr>
              <a:t>Николай Яковлевич Анфиногенов (29 сентября 1963 — 12 сентября 1983) — советский военнослужащий, рядовой разведывательной роты 181-го мотострелкового полка 108-й </a:t>
            </a:r>
            <a:r>
              <a:rPr lang="ru-RU" sz="2400" dirty="0" err="1">
                <a:solidFill>
                  <a:srgbClr val="FF0000"/>
                </a:solidFill>
              </a:rPr>
              <a:t>Невельской</a:t>
            </a:r>
            <a:r>
              <a:rPr lang="ru-RU" sz="2400" dirty="0">
                <a:solidFill>
                  <a:srgbClr val="FF0000"/>
                </a:solidFill>
              </a:rPr>
              <a:t> Краснознамённой мотострелковой дивизии, участник Афганской войны, Герой Советского Союза (1983, посмертно).</a:t>
            </a:r>
          </a:p>
          <a:p>
            <a:pPr algn="ctr"/>
            <a:r>
              <a:rPr lang="ru-RU" sz="2800" dirty="0">
                <a:solidFill>
                  <a:srgbClr val="FF0000"/>
                </a:solidFill>
                <a:hlinkClick r:id="rId4"/>
              </a:rPr>
              <a:t>Узнать больше</a:t>
            </a:r>
            <a:endParaRPr lang="ru-RU" sz="2800" dirty="0">
              <a:solidFill>
                <a:srgbClr val="FF0000"/>
              </a:solidFill>
            </a:endParaRPr>
          </a:p>
        </p:txBody>
      </p:sp>
      <p:sp>
        <p:nvSpPr>
          <p:cNvPr id="7" name="Стрелка: влево 6">
            <a:hlinkClick r:id="rId5" action="ppaction://hlinksldjump"/>
            <a:extLst>
              <a:ext uri="{FF2B5EF4-FFF2-40B4-BE49-F238E27FC236}">
                <a16:creationId xmlns:a16="http://schemas.microsoft.com/office/drawing/2014/main" id="{CDDA83AC-A1E6-7669-0C0F-936692296BBE}"/>
              </a:ext>
            </a:extLst>
          </p:cNvPr>
          <p:cNvSpPr/>
          <p:nvPr/>
        </p:nvSpPr>
        <p:spPr>
          <a:xfrm>
            <a:off x="597942" y="6126163"/>
            <a:ext cx="3312368" cy="620688"/>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C:\Users\1\Desktop\Фон_раскрытая_книга_(5)-hw5jg1gP9-transformed.png"/>
          <p:cNvPicPr>
            <a:picLocks noChangeAspect="1" noChangeArrowheads="1"/>
          </p:cNvPicPr>
          <p:nvPr/>
        </p:nvPicPr>
        <p:blipFill>
          <a:blip r:embed="rId2" cstate="print"/>
          <a:stretch>
            <a:fillRect/>
          </a:stretch>
        </p:blipFill>
        <p:spPr bwMode="auto">
          <a:xfrm>
            <a:off x="-540568" y="-531440"/>
            <a:ext cx="10116616" cy="8118902"/>
          </a:xfrm>
          <a:prstGeom prst="rect">
            <a:avLst/>
          </a:prstGeom>
          <a:noFill/>
          <a:ln>
            <a:noFill/>
          </a:ln>
        </p:spPr>
      </p:pic>
      <p:sp>
        <p:nvSpPr>
          <p:cNvPr id="5" name="Прямоугольник 4"/>
          <p:cNvSpPr/>
          <p:nvPr/>
        </p:nvSpPr>
        <p:spPr>
          <a:xfrm>
            <a:off x="226904" y="1556792"/>
            <a:ext cx="4057065" cy="286232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Герои наших дней</a:t>
            </a:r>
          </a:p>
        </p:txBody>
      </p:sp>
      <p:sp>
        <p:nvSpPr>
          <p:cNvPr id="7" name="TextBox 6"/>
          <p:cNvSpPr txBox="1"/>
          <p:nvPr/>
        </p:nvSpPr>
        <p:spPr>
          <a:xfrm>
            <a:off x="5014392" y="1600200"/>
            <a:ext cx="3672408" cy="3785652"/>
          </a:xfrm>
          <a:prstGeom prst="rect">
            <a:avLst/>
          </a:prstGeom>
          <a:noFill/>
        </p:spPr>
        <p:txBody>
          <a:bodyPr wrap="square" rtlCol="0">
            <a:spAutoFit/>
          </a:bodyPr>
          <a:lstStyle/>
          <a:p>
            <a:r>
              <a:rPr lang="ru-RU" sz="2000" dirty="0">
                <a:solidFill>
                  <a:srgbClr val="C00000"/>
                </a:solidFill>
                <a:hlinkClick r:id="rId3" action="ppaction://hlinksldjump">
                  <a:extLst>
                    <a:ext uri="{A12FA001-AC4F-418D-AE19-62706E023703}">
                      <ahyp:hlinkClr xmlns:ahyp="http://schemas.microsoft.com/office/drawing/2018/hyperlinkcolor" val="tx"/>
                    </a:ext>
                  </a:extLst>
                </a:hlinkClick>
              </a:rPr>
              <a:t>Игорь Николаевич </a:t>
            </a:r>
            <a:r>
              <a:rPr lang="ru-RU" sz="2000" dirty="0" err="1">
                <a:solidFill>
                  <a:srgbClr val="C00000"/>
                </a:solidFill>
                <a:hlinkClick r:id="rId3" action="ppaction://hlinksldjump">
                  <a:extLst>
                    <a:ext uri="{A12FA001-AC4F-418D-AE19-62706E023703}">
                      <ahyp:hlinkClr xmlns:ahyp="http://schemas.microsoft.com/office/drawing/2018/hyperlinkcolor" val="tx"/>
                    </a:ext>
                  </a:extLst>
                </a:hlinkClick>
              </a:rPr>
              <a:t>Ахпашев</a:t>
            </a:r>
            <a:endParaRPr lang="ru-RU" sz="2000" dirty="0">
              <a:solidFill>
                <a:srgbClr val="C00000"/>
              </a:solidFill>
            </a:endParaRPr>
          </a:p>
          <a:p>
            <a:r>
              <a:rPr lang="ru-RU" sz="2000" dirty="0">
                <a:solidFill>
                  <a:srgbClr val="C00000"/>
                </a:solidFill>
                <a:hlinkClick r:id="rId4" action="ppaction://hlinksldjump">
                  <a:extLst>
                    <a:ext uri="{A12FA001-AC4F-418D-AE19-62706E023703}">
                      <ahyp:hlinkClr xmlns:ahyp="http://schemas.microsoft.com/office/drawing/2018/hyperlinkcolor" val="tx"/>
                    </a:ext>
                  </a:extLst>
                </a:hlinkClick>
              </a:rPr>
              <a:t>Сергей Александрович </a:t>
            </a:r>
            <a:r>
              <a:rPr lang="ru-RU" sz="2000" dirty="0" err="1">
                <a:solidFill>
                  <a:srgbClr val="C00000"/>
                </a:solidFill>
                <a:hlinkClick r:id="rId4" action="ppaction://hlinksldjump">
                  <a:extLst>
                    <a:ext uri="{A12FA001-AC4F-418D-AE19-62706E023703}">
                      <ahyp:hlinkClr xmlns:ahyp="http://schemas.microsoft.com/office/drawing/2018/hyperlinkcolor" val="tx"/>
                    </a:ext>
                  </a:extLst>
                </a:hlinkClick>
              </a:rPr>
              <a:t>Багаев</a:t>
            </a:r>
            <a:endParaRPr lang="ru-RU" sz="2000" dirty="0">
              <a:solidFill>
                <a:srgbClr val="C00000"/>
              </a:solidFill>
            </a:endParaRPr>
          </a:p>
          <a:p>
            <a:r>
              <a:rPr lang="ru-RU" sz="2000" dirty="0">
                <a:solidFill>
                  <a:srgbClr val="C00000"/>
                </a:solidFill>
                <a:hlinkClick r:id="rId5" action="ppaction://hlinksldjump">
                  <a:extLst>
                    <a:ext uri="{A12FA001-AC4F-418D-AE19-62706E023703}">
                      <ahyp:hlinkClr xmlns:ahyp="http://schemas.microsoft.com/office/drawing/2018/hyperlinkcolor" val="tx"/>
                    </a:ext>
                  </a:extLst>
                </a:hlinkClick>
              </a:rPr>
              <a:t>Сергей Александрович </a:t>
            </a:r>
            <a:r>
              <a:rPr lang="ru-RU" sz="2000" dirty="0" err="1">
                <a:solidFill>
                  <a:srgbClr val="C00000"/>
                </a:solidFill>
                <a:hlinkClick r:id="rId5" action="ppaction://hlinksldjump">
                  <a:extLst>
                    <a:ext uri="{A12FA001-AC4F-418D-AE19-62706E023703}">
                      <ahyp:hlinkClr xmlns:ahyp="http://schemas.microsoft.com/office/drawing/2018/hyperlinkcolor" val="tx"/>
                    </a:ext>
                  </a:extLst>
                </a:hlinkClick>
              </a:rPr>
              <a:t>Бурнаев</a:t>
            </a:r>
            <a:endParaRPr lang="ru-RU" sz="2000" dirty="0">
              <a:solidFill>
                <a:srgbClr val="C00000"/>
              </a:solidFill>
            </a:endParaRPr>
          </a:p>
          <a:p>
            <a:r>
              <a:rPr lang="ru-RU" sz="2000" dirty="0">
                <a:solidFill>
                  <a:srgbClr val="C00000"/>
                </a:solidFill>
                <a:hlinkClick r:id="rId6" action="ppaction://hlinksldjump">
                  <a:extLst>
                    <a:ext uri="{A12FA001-AC4F-418D-AE19-62706E023703}">
                      <ahyp:hlinkClr xmlns:ahyp="http://schemas.microsoft.com/office/drawing/2018/hyperlinkcolor" val="tx"/>
                    </a:ext>
                  </a:extLst>
                </a:hlinkClick>
              </a:rPr>
              <a:t>Евгений Александрович Родионов</a:t>
            </a:r>
            <a:endParaRPr lang="ru-RU" sz="2000" dirty="0">
              <a:solidFill>
                <a:srgbClr val="C00000"/>
              </a:solidFill>
            </a:endParaRPr>
          </a:p>
          <a:p>
            <a:r>
              <a:rPr lang="ru-RU" sz="2000" dirty="0">
                <a:solidFill>
                  <a:srgbClr val="C00000"/>
                </a:solidFill>
                <a:hlinkClick r:id="rId7" action="ppaction://hlinksldjump">
                  <a:extLst>
                    <a:ext uri="{A12FA001-AC4F-418D-AE19-62706E023703}">
                      <ahyp:hlinkClr xmlns:ahyp="http://schemas.microsoft.com/office/drawing/2018/hyperlinkcolor" val="tx"/>
                    </a:ext>
                  </a:extLst>
                </a:hlinkClick>
              </a:rPr>
              <a:t>Александр Владиславович Лебедев</a:t>
            </a:r>
            <a:endParaRPr lang="ru-RU" sz="2000" dirty="0">
              <a:solidFill>
                <a:srgbClr val="C00000"/>
              </a:solidFill>
            </a:endParaRPr>
          </a:p>
          <a:p>
            <a:r>
              <a:rPr lang="ru-RU" sz="2000" dirty="0">
                <a:solidFill>
                  <a:srgbClr val="C00000"/>
                </a:solidFill>
                <a:hlinkClick r:id="rId8" action="ppaction://hlinksldjump">
                  <a:extLst>
                    <a:ext uri="{A12FA001-AC4F-418D-AE19-62706E023703}">
                      <ahyp:hlinkClr xmlns:ahyp="http://schemas.microsoft.com/office/drawing/2018/hyperlinkcolor" val="tx"/>
                    </a:ext>
                  </a:extLst>
                </a:hlinkClick>
              </a:rPr>
              <a:t>Иван Юрьевич </a:t>
            </a:r>
            <a:r>
              <a:rPr lang="ru-RU" sz="2000" dirty="0" err="1">
                <a:solidFill>
                  <a:srgbClr val="C00000"/>
                </a:solidFill>
                <a:hlinkClick r:id="rId8" action="ppaction://hlinksldjump">
                  <a:extLst>
                    <a:ext uri="{A12FA001-AC4F-418D-AE19-62706E023703}">
                      <ahyp:hlinkClr xmlns:ahyp="http://schemas.microsoft.com/office/drawing/2018/hyperlinkcolor" val="tx"/>
                    </a:ext>
                  </a:extLst>
                </a:hlinkClick>
              </a:rPr>
              <a:t>Шелохвостов</a:t>
            </a:r>
            <a:endParaRPr lang="ru-RU" sz="2000" dirty="0">
              <a:solidFill>
                <a:srgbClr val="C00000"/>
              </a:solidFill>
            </a:endParaRPr>
          </a:p>
          <a:p>
            <a:r>
              <a:rPr lang="ru-RU" sz="2000" b="0" i="0" dirty="0">
                <a:solidFill>
                  <a:srgbClr val="C00000"/>
                </a:solidFill>
                <a:effectLst/>
                <a:hlinkClick r:id="rId9" action="ppaction://hlinksldjump">
                  <a:extLst>
                    <a:ext uri="{A12FA001-AC4F-418D-AE19-62706E023703}">
                      <ahyp:hlinkClr xmlns:ahyp="http://schemas.microsoft.com/office/drawing/2018/hyperlinkcolor" val="tx"/>
                    </a:ext>
                  </a:extLst>
                </a:hlinkClick>
              </a:rPr>
              <a:t>Виктор Анатольевич Дудин</a:t>
            </a:r>
            <a:endParaRPr lang="ru-RU" sz="2000" dirty="0">
              <a:solidFill>
                <a:srgbClr val="FF0000"/>
              </a:solidFill>
            </a:endParaRPr>
          </a:p>
          <a:p>
            <a:r>
              <a:rPr lang="ru-RU" sz="2000" b="0" i="0" dirty="0">
                <a:solidFill>
                  <a:srgbClr val="C00000"/>
                </a:solidFill>
                <a:effectLst/>
                <a:hlinkClick r:id="rId10" action="ppaction://hlinksldjump">
                  <a:extLst>
                    <a:ext uri="{A12FA001-AC4F-418D-AE19-62706E023703}">
                      <ahyp:hlinkClr xmlns:ahyp="http://schemas.microsoft.com/office/drawing/2018/hyperlinkcolor" val="tx"/>
                    </a:ext>
                  </a:extLst>
                </a:hlinkClick>
              </a:rPr>
              <a:t>Алексей Борисович </a:t>
            </a:r>
            <a:r>
              <a:rPr lang="ru-RU" sz="2000" b="0" i="0" dirty="0" err="1">
                <a:solidFill>
                  <a:srgbClr val="C00000"/>
                </a:solidFill>
                <a:effectLst/>
                <a:hlinkClick r:id="rId10" action="ppaction://hlinksldjump">
                  <a:extLst>
                    <a:ext uri="{A12FA001-AC4F-418D-AE19-62706E023703}">
                      <ahyp:hlinkClr xmlns:ahyp="http://schemas.microsoft.com/office/drawing/2018/hyperlinkcolor" val="tx"/>
                    </a:ext>
                  </a:extLst>
                </a:hlinkClick>
              </a:rPr>
              <a:t>Бернгард</a:t>
            </a:r>
            <a:endParaRPr lang="ru-RU" sz="2000" b="0" i="0" dirty="0">
              <a:solidFill>
                <a:srgbClr val="C00000"/>
              </a:solidFill>
              <a:effectLst/>
            </a:endParaRPr>
          </a:p>
          <a:p>
            <a:r>
              <a:rPr lang="ru-RU" sz="2000" b="0" i="0" spc="-150" dirty="0">
                <a:solidFill>
                  <a:srgbClr val="C00000"/>
                </a:solidFill>
                <a:effectLst/>
                <a:hlinkClick r:id="rId11" action="ppaction://hlinksldjump">
                  <a:extLst>
                    <a:ext uri="{A12FA001-AC4F-418D-AE19-62706E023703}">
                      <ahyp:hlinkClr xmlns:ahyp="http://schemas.microsoft.com/office/drawing/2018/hyperlinkcolor" val="tx"/>
                    </a:ext>
                  </a:extLst>
                </a:hlinkClick>
              </a:rPr>
              <a:t>Антон Старостин</a:t>
            </a:r>
            <a:r>
              <a:rPr lang="ru-RU" sz="2000" spc="-150" dirty="0">
                <a:solidFill>
                  <a:srgbClr val="C00000"/>
                </a:solidFill>
                <a:hlinkClick r:id="rId11" action="ppaction://hlinksldjump">
                  <a:extLst>
                    <a:ext uri="{A12FA001-AC4F-418D-AE19-62706E023703}">
                      <ahyp:hlinkClr xmlns:ahyp="http://schemas.microsoft.com/office/drawing/2018/hyperlinkcolor" val="tx"/>
                    </a:ext>
                  </a:extLst>
                </a:hlinkClick>
              </a:rPr>
              <a:t> Игоревич</a:t>
            </a:r>
            <a:endParaRPr lang="ru-RU" sz="2000" spc="-150" dirty="0">
              <a:solidFill>
                <a:srgbClr val="C00000"/>
              </a:solidFill>
            </a:endParaRPr>
          </a:p>
          <a:p>
            <a:r>
              <a:rPr lang="ru-RU" sz="2000" b="0" i="0" spc="-150" dirty="0">
                <a:solidFill>
                  <a:srgbClr val="C00000"/>
                </a:solidFill>
                <a:effectLst/>
                <a:hlinkClick r:id="rId12" action="ppaction://hlinksldjump">
                  <a:extLst>
                    <a:ext uri="{A12FA001-AC4F-418D-AE19-62706E023703}">
                      <ahyp:hlinkClr xmlns:ahyp="http://schemas.microsoft.com/office/drawing/2018/hyperlinkcolor" val="tx"/>
                    </a:ext>
                  </a:extLst>
                </a:hlinkClick>
              </a:rPr>
              <a:t>Денис Николаевич Шишов</a:t>
            </a:r>
            <a:endParaRPr lang="ru-RU" sz="2000" dirty="0">
              <a:solidFill>
                <a:srgbClr val="C0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C:\Users\1\Desktop\Фон_раскрытая_книга_(5)-hw5jg1gP9-transformed.png"/>
          <p:cNvPicPr>
            <a:picLocks noChangeAspect="1" noChangeArrowheads="1"/>
          </p:cNvPicPr>
          <p:nvPr/>
        </p:nvPicPr>
        <p:blipFill>
          <a:blip r:embed="rId2" cstate="print"/>
          <a:stretch>
            <a:fillRect/>
          </a:stretch>
        </p:blipFill>
        <p:spPr bwMode="auto">
          <a:xfrm>
            <a:off x="-540568" y="-531440"/>
            <a:ext cx="10116616" cy="8118902"/>
          </a:xfrm>
          <a:prstGeom prst="rect">
            <a:avLst/>
          </a:prstGeom>
          <a:noFill/>
          <a:ln>
            <a:noFill/>
          </a:ln>
        </p:spPr>
      </p:pic>
      <p:sp>
        <p:nvSpPr>
          <p:cNvPr id="6" name="TextBox 5"/>
          <p:cNvSpPr txBox="1"/>
          <p:nvPr/>
        </p:nvSpPr>
        <p:spPr>
          <a:xfrm>
            <a:off x="4896028" y="827940"/>
            <a:ext cx="3888432" cy="5755422"/>
          </a:xfrm>
          <a:prstGeom prst="rect">
            <a:avLst/>
          </a:prstGeom>
          <a:noFill/>
        </p:spPr>
        <p:txBody>
          <a:bodyPr wrap="square" rtlCol="0">
            <a:spAutoFit/>
          </a:bodyPr>
          <a:lstStyle/>
          <a:p>
            <a:r>
              <a:rPr lang="ru-RU" sz="2000" dirty="0">
                <a:solidFill>
                  <a:srgbClr val="FF0000"/>
                </a:solidFill>
              </a:rPr>
              <a:t>Игорь Николаевич </a:t>
            </a:r>
            <a:r>
              <a:rPr lang="ru-RU" sz="2000" dirty="0" err="1">
                <a:solidFill>
                  <a:srgbClr val="FF0000"/>
                </a:solidFill>
              </a:rPr>
              <a:t>Ахпашев</a:t>
            </a:r>
            <a:r>
              <a:rPr lang="ru-RU" sz="2000" dirty="0">
                <a:solidFill>
                  <a:srgbClr val="FF0000"/>
                </a:solidFill>
              </a:rPr>
              <a:t> (24 декабря 1969 – 13 января 1995) - </a:t>
            </a:r>
          </a:p>
          <a:p>
            <a:r>
              <a:rPr lang="ru-RU" sz="2000" dirty="0">
                <a:solidFill>
                  <a:srgbClr val="FF0000"/>
                </a:solidFill>
              </a:rPr>
              <a:t>российский офицер, танкист, Герой Российской Федерации (1995, посмертно). Во время первой чеченской войны командир танковой роты 74-й гвардейской отдельной мотострелковой бригады гвардии старший лейтенант Игорь </a:t>
            </a:r>
            <a:r>
              <a:rPr lang="ru-RU" sz="2000" dirty="0" err="1">
                <a:solidFill>
                  <a:srgbClr val="FF0000"/>
                </a:solidFill>
              </a:rPr>
              <a:t>Ахпашев</a:t>
            </a:r>
            <a:r>
              <a:rPr lang="ru-RU" sz="2000" dirty="0">
                <a:solidFill>
                  <a:srgbClr val="FF0000"/>
                </a:solidFill>
              </a:rPr>
              <a:t> одним из первых прорвался сквозь огонь на штурм здания Совета Министров в городе Грозном. От прямого попадания снаряда в башню танка детонировал боезапас, весь экипаж погиб.</a:t>
            </a:r>
          </a:p>
          <a:p>
            <a:pPr algn="ctr"/>
            <a:r>
              <a:rPr lang="ru-RU" sz="2800" dirty="0">
                <a:solidFill>
                  <a:srgbClr val="FF0000"/>
                </a:solidFill>
                <a:hlinkClick r:id="rId3"/>
              </a:rPr>
              <a:t>Узнать больше</a:t>
            </a:r>
            <a:endParaRPr lang="ru-RU" sz="2800" dirty="0">
              <a:solidFill>
                <a:srgbClr val="FF0000"/>
              </a:solidFill>
            </a:endParaRPr>
          </a:p>
        </p:txBody>
      </p:sp>
      <p:pic>
        <p:nvPicPr>
          <p:cNvPr id="6147" name="Picture 3" descr="https://sun9-70.userapi.com/impg/a2iKr_86YSshW3Gl_bvelIVYwHRTJ3hTH0CEgA/oEptt5g_UG0.jpg?size=427x604&amp;quality=96&amp;sign=06af1498821862a0365e938630ab6b96&amp;c_uniq_tag=-EgRDJXUe_zKwh9QoHR8Dwc4TZw8ZXkbFF2zFianfe0&amp;type=album"/>
          <p:cNvPicPr>
            <a:picLocks noChangeAspect="1" noChangeArrowheads="1"/>
          </p:cNvPicPr>
          <p:nvPr/>
        </p:nvPicPr>
        <p:blipFill>
          <a:blip r:embed="rId4" cstate="print"/>
          <a:srcRect/>
          <a:stretch>
            <a:fillRect/>
          </a:stretch>
        </p:blipFill>
        <p:spPr bwMode="auto">
          <a:xfrm>
            <a:off x="347804" y="583550"/>
            <a:ext cx="3812643" cy="5393061"/>
          </a:xfrm>
          <a:prstGeom prst="rect">
            <a:avLst/>
          </a:prstGeom>
          <a:noFill/>
        </p:spPr>
      </p:pic>
      <p:sp>
        <p:nvSpPr>
          <p:cNvPr id="5" name="Стрелка: влево 4">
            <a:hlinkClick r:id="rId5" action="ppaction://hlinksldjump"/>
            <a:extLst>
              <a:ext uri="{FF2B5EF4-FFF2-40B4-BE49-F238E27FC236}">
                <a16:creationId xmlns:a16="http://schemas.microsoft.com/office/drawing/2014/main" id="{A001F8F1-710B-2374-C414-BDFB576B382B}"/>
              </a:ext>
            </a:extLst>
          </p:cNvPr>
          <p:cNvSpPr/>
          <p:nvPr/>
        </p:nvSpPr>
        <p:spPr>
          <a:xfrm>
            <a:off x="597942" y="6126163"/>
            <a:ext cx="3312368" cy="620688"/>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C:\Users\1\Desktop\Фон_раскрытая_книга_(5)-hw5jg1gP9-transformed.png"/>
          <p:cNvPicPr>
            <a:picLocks noChangeAspect="1" noChangeArrowheads="1"/>
          </p:cNvPicPr>
          <p:nvPr/>
        </p:nvPicPr>
        <p:blipFill>
          <a:blip r:embed="rId2" cstate="print"/>
          <a:stretch>
            <a:fillRect/>
          </a:stretch>
        </p:blipFill>
        <p:spPr bwMode="auto">
          <a:xfrm>
            <a:off x="-540568" y="-531440"/>
            <a:ext cx="10116616" cy="8118902"/>
          </a:xfrm>
          <a:prstGeom prst="rect">
            <a:avLst/>
          </a:prstGeom>
          <a:noFill/>
          <a:ln>
            <a:noFill/>
          </a:ln>
        </p:spPr>
      </p:pic>
      <p:sp>
        <p:nvSpPr>
          <p:cNvPr id="5" name="TextBox 4"/>
          <p:cNvSpPr txBox="1"/>
          <p:nvPr/>
        </p:nvSpPr>
        <p:spPr>
          <a:xfrm>
            <a:off x="4788024" y="0"/>
            <a:ext cx="3888432" cy="6063198"/>
          </a:xfrm>
          <a:prstGeom prst="rect">
            <a:avLst/>
          </a:prstGeom>
          <a:noFill/>
        </p:spPr>
        <p:txBody>
          <a:bodyPr wrap="square" rtlCol="0">
            <a:spAutoFit/>
          </a:bodyPr>
          <a:lstStyle/>
          <a:p>
            <a:r>
              <a:rPr lang="ru-RU" sz="2400" dirty="0">
                <a:solidFill>
                  <a:srgbClr val="FF0000"/>
                </a:solidFill>
              </a:rPr>
              <a:t>Сергей Александрович Багаев (16 декабря 1957 — 17 января 2000) — начальник штурмового отделения отряда специального назначения главного управления исполнения наказаний Министерства юстиции России по Свердловской области, старший лейтенант внутренней службы.</a:t>
            </a:r>
          </a:p>
          <a:p>
            <a:r>
              <a:rPr lang="ru-RU" sz="2400" dirty="0">
                <a:solidFill>
                  <a:srgbClr val="FF0000"/>
                </a:solidFill>
              </a:rPr>
              <a:t>Герой Российской Федерации (2000, посмертно)</a:t>
            </a:r>
          </a:p>
          <a:p>
            <a:pPr algn="ctr"/>
            <a:r>
              <a:rPr lang="ru-RU" sz="2800" dirty="0">
                <a:solidFill>
                  <a:srgbClr val="FF0000"/>
                </a:solidFill>
                <a:hlinkClick r:id="rId3"/>
              </a:rPr>
              <a:t>Узнать больше</a:t>
            </a:r>
            <a:endParaRPr lang="ru-RU" sz="2800" dirty="0">
              <a:solidFill>
                <a:srgbClr val="FF0000"/>
              </a:solidFill>
            </a:endParaRPr>
          </a:p>
        </p:txBody>
      </p:sp>
      <p:pic>
        <p:nvPicPr>
          <p:cNvPr id="5122" name="Picture 2" descr="https://officerobkom.ru/geroi-rossii/bagaev-sergey-aleksandrovich-/1083.970.jpg"/>
          <p:cNvPicPr>
            <a:picLocks noChangeAspect="1" noChangeArrowheads="1"/>
          </p:cNvPicPr>
          <p:nvPr/>
        </p:nvPicPr>
        <p:blipFill>
          <a:blip r:embed="rId4" cstate="print"/>
          <a:srcRect/>
          <a:stretch>
            <a:fillRect/>
          </a:stretch>
        </p:blipFill>
        <p:spPr bwMode="auto">
          <a:xfrm>
            <a:off x="467544" y="1000411"/>
            <a:ext cx="3632680" cy="5062787"/>
          </a:xfrm>
          <a:prstGeom prst="rect">
            <a:avLst/>
          </a:prstGeom>
          <a:noFill/>
        </p:spPr>
      </p:pic>
      <p:sp>
        <p:nvSpPr>
          <p:cNvPr id="7" name="Стрелка: влево 6">
            <a:hlinkClick r:id="rId5" action="ppaction://hlinksldjump"/>
            <a:extLst>
              <a:ext uri="{FF2B5EF4-FFF2-40B4-BE49-F238E27FC236}">
                <a16:creationId xmlns:a16="http://schemas.microsoft.com/office/drawing/2014/main" id="{769C8830-09BD-FFE7-577C-23074DADD22A}"/>
              </a:ext>
            </a:extLst>
          </p:cNvPr>
          <p:cNvSpPr/>
          <p:nvPr/>
        </p:nvSpPr>
        <p:spPr>
          <a:xfrm>
            <a:off x="597942" y="6126163"/>
            <a:ext cx="3312368" cy="620688"/>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C:\Users\1\Desktop\Фон_раскрытая_книга_(5)-hw5jg1gP9-transformed.png"/>
          <p:cNvPicPr>
            <a:picLocks noChangeAspect="1" noChangeArrowheads="1"/>
          </p:cNvPicPr>
          <p:nvPr/>
        </p:nvPicPr>
        <p:blipFill>
          <a:blip r:embed="rId2" cstate="print"/>
          <a:stretch>
            <a:fillRect/>
          </a:stretch>
        </p:blipFill>
        <p:spPr bwMode="auto">
          <a:xfrm>
            <a:off x="-540568" y="-531440"/>
            <a:ext cx="10116616" cy="8118902"/>
          </a:xfrm>
          <a:prstGeom prst="rect">
            <a:avLst/>
          </a:prstGeom>
          <a:noFill/>
          <a:ln>
            <a:noFill/>
          </a:ln>
        </p:spPr>
      </p:pic>
      <p:sp>
        <p:nvSpPr>
          <p:cNvPr id="5" name="TextBox 4"/>
          <p:cNvSpPr txBox="1"/>
          <p:nvPr/>
        </p:nvSpPr>
        <p:spPr>
          <a:xfrm>
            <a:off x="4788024" y="0"/>
            <a:ext cx="3888432" cy="6124754"/>
          </a:xfrm>
          <a:prstGeom prst="rect">
            <a:avLst/>
          </a:prstGeom>
          <a:noFill/>
        </p:spPr>
        <p:txBody>
          <a:bodyPr wrap="square" rtlCol="0">
            <a:spAutoFit/>
          </a:bodyPr>
          <a:lstStyle/>
          <a:p>
            <a:r>
              <a:rPr lang="ru-RU" sz="2400" dirty="0">
                <a:solidFill>
                  <a:srgbClr val="FF0000"/>
                </a:solidFill>
              </a:rPr>
              <a:t>Сергей Александрович </a:t>
            </a:r>
            <a:r>
              <a:rPr lang="ru-RU" sz="2400" dirty="0" err="1">
                <a:solidFill>
                  <a:srgbClr val="FF0000"/>
                </a:solidFill>
              </a:rPr>
              <a:t>Бурнаев</a:t>
            </a:r>
            <a:r>
              <a:rPr lang="ru-RU" sz="2400" dirty="0">
                <a:solidFill>
                  <a:srgbClr val="FF0000"/>
                </a:solidFill>
              </a:rPr>
              <a:t> (15 января 1982 – 28 марта 2002) - </a:t>
            </a:r>
          </a:p>
          <a:p>
            <a:r>
              <a:rPr lang="ru-RU" sz="2400" dirty="0">
                <a:solidFill>
                  <a:srgbClr val="FF0000"/>
                </a:solidFill>
              </a:rPr>
              <a:t>российский военнослужащий, сержант внутренних войск, участник боевых действий в Чеченской Республике. Ценой своей жизни спасший товарищей при взрыве боевой гранаты.</a:t>
            </a:r>
          </a:p>
          <a:p>
            <a:r>
              <a:rPr lang="ru-RU" sz="2400" dirty="0">
                <a:solidFill>
                  <a:srgbClr val="FF0000"/>
                </a:solidFill>
              </a:rPr>
              <a:t>Герой Российской Федерации (2002, посмертно).</a:t>
            </a:r>
          </a:p>
          <a:p>
            <a:pPr algn="ctr"/>
            <a:endParaRPr lang="ru-RU" sz="2800" dirty="0">
              <a:solidFill>
                <a:srgbClr val="FF0000"/>
              </a:solidFill>
              <a:hlinkClick r:id="rId3"/>
            </a:endParaRPr>
          </a:p>
          <a:p>
            <a:pPr algn="ctr"/>
            <a:r>
              <a:rPr lang="ru-RU" sz="2800" dirty="0">
                <a:solidFill>
                  <a:srgbClr val="FF0000"/>
                </a:solidFill>
                <a:hlinkClick r:id="rId3"/>
              </a:rPr>
              <a:t>Узнать больше</a:t>
            </a:r>
            <a:endParaRPr lang="ru-RU" sz="2800" dirty="0">
              <a:solidFill>
                <a:srgbClr val="FF0000"/>
              </a:solidFill>
            </a:endParaRPr>
          </a:p>
        </p:txBody>
      </p:sp>
      <p:pic>
        <p:nvPicPr>
          <p:cNvPr id="4098" name="Picture 2" descr="https://xn----7sbhhvubqbdqu4krbk.xn--p1ai/images/materials/HeroesOfFatherland/HeroesOfTheRussiaFederation/Burnaev.jpg"/>
          <p:cNvPicPr>
            <a:picLocks noChangeAspect="1" noChangeArrowheads="1"/>
          </p:cNvPicPr>
          <p:nvPr/>
        </p:nvPicPr>
        <p:blipFill>
          <a:blip r:embed="rId4" cstate="print"/>
          <a:srcRect/>
          <a:stretch>
            <a:fillRect/>
          </a:stretch>
        </p:blipFill>
        <p:spPr bwMode="auto">
          <a:xfrm>
            <a:off x="683568" y="1196752"/>
            <a:ext cx="3394226" cy="4834287"/>
          </a:xfrm>
          <a:prstGeom prst="rect">
            <a:avLst/>
          </a:prstGeom>
          <a:noFill/>
        </p:spPr>
      </p:pic>
      <p:sp>
        <p:nvSpPr>
          <p:cNvPr id="7" name="Стрелка: влево 6">
            <a:hlinkClick r:id="rId5" action="ppaction://hlinksldjump"/>
            <a:extLst>
              <a:ext uri="{FF2B5EF4-FFF2-40B4-BE49-F238E27FC236}">
                <a16:creationId xmlns:a16="http://schemas.microsoft.com/office/drawing/2014/main" id="{AAAC0EAC-2820-1FE3-5A82-D621ABCF7FD3}"/>
              </a:ext>
            </a:extLst>
          </p:cNvPr>
          <p:cNvSpPr/>
          <p:nvPr/>
        </p:nvSpPr>
        <p:spPr>
          <a:xfrm>
            <a:off x="597942" y="6126163"/>
            <a:ext cx="3312368" cy="620688"/>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C:\Users\1\Desktop\Фон_раскрытая_книга_(5)-hw5jg1gP9-transformed.png"/>
          <p:cNvPicPr>
            <a:picLocks noChangeAspect="1" noChangeArrowheads="1"/>
          </p:cNvPicPr>
          <p:nvPr/>
        </p:nvPicPr>
        <p:blipFill>
          <a:blip r:embed="rId2" cstate="print"/>
          <a:stretch>
            <a:fillRect/>
          </a:stretch>
        </p:blipFill>
        <p:spPr bwMode="auto">
          <a:xfrm>
            <a:off x="-540568" y="-531440"/>
            <a:ext cx="10116616" cy="8118902"/>
          </a:xfrm>
          <a:prstGeom prst="rect">
            <a:avLst/>
          </a:prstGeom>
          <a:noFill/>
          <a:ln>
            <a:noFill/>
          </a:ln>
        </p:spPr>
      </p:pic>
      <p:sp>
        <p:nvSpPr>
          <p:cNvPr id="5" name="TextBox 4"/>
          <p:cNvSpPr txBox="1"/>
          <p:nvPr/>
        </p:nvSpPr>
        <p:spPr>
          <a:xfrm>
            <a:off x="4842153" y="620688"/>
            <a:ext cx="3888432" cy="6063198"/>
          </a:xfrm>
          <a:prstGeom prst="rect">
            <a:avLst/>
          </a:prstGeom>
          <a:noFill/>
        </p:spPr>
        <p:txBody>
          <a:bodyPr wrap="square" rtlCol="0">
            <a:spAutoFit/>
          </a:bodyPr>
          <a:lstStyle/>
          <a:p>
            <a:r>
              <a:rPr lang="ru-RU" sz="2400" dirty="0">
                <a:solidFill>
                  <a:srgbClr val="FF0000"/>
                </a:solidFill>
              </a:rPr>
              <a:t>Евгений Александрович Родионов (23 мая 1977 — 23 мая 1996) — российский военнослужащий, рядовой Пограничных войск РФ.</a:t>
            </a:r>
          </a:p>
          <a:p>
            <a:r>
              <a:rPr lang="ru-RU" sz="2400" dirty="0">
                <a:solidFill>
                  <a:srgbClr val="FF0000"/>
                </a:solidFill>
              </a:rPr>
              <a:t>На Первой чеченской войне вместе с группой сослуживцев долгое время провёл в плену, подвергаясь жестоким пыткам. Для многих Родионов стал символом мужества, чести и верности. Посмертно награждён орденом Мужества.</a:t>
            </a:r>
          </a:p>
          <a:p>
            <a:pPr algn="ctr"/>
            <a:r>
              <a:rPr lang="ru-RU" sz="2800" dirty="0">
                <a:solidFill>
                  <a:srgbClr val="FF0000"/>
                </a:solidFill>
                <a:hlinkClick r:id="rId3"/>
              </a:rPr>
              <a:t>Узнать больше</a:t>
            </a:r>
            <a:endParaRPr lang="ru-RU" sz="2800" dirty="0">
              <a:solidFill>
                <a:srgbClr val="FF0000"/>
              </a:solidFill>
            </a:endParaRPr>
          </a:p>
        </p:txBody>
      </p:sp>
      <p:pic>
        <p:nvPicPr>
          <p:cNvPr id="3076" name="Picture 4" descr="https://avatars.dzeninfra.ru/get-zen_doc/3965742/pub_638f70642749534baad99359_638f708181ccdc5defdf728f/scale_1200"/>
          <p:cNvPicPr>
            <a:picLocks noChangeAspect="1" noChangeArrowheads="1"/>
          </p:cNvPicPr>
          <p:nvPr/>
        </p:nvPicPr>
        <p:blipFill>
          <a:blip r:embed="rId4" cstate="print"/>
          <a:srcRect/>
          <a:stretch>
            <a:fillRect/>
          </a:stretch>
        </p:blipFill>
        <p:spPr bwMode="auto">
          <a:xfrm>
            <a:off x="539552" y="1628800"/>
            <a:ext cx="3413948" cy="3488905"/>
          </a:xfrm>
          <a:prstGeom prst="rect">
            <a:avLst/>
          </a:prstGeom>
          <a:noFill/>
        </p:spPr>
      </p:pic>
      <p:sp>
        <p:nvSpPr>
          <p:cNvPr id="7" name="Стрелка: влево 6">
            <a:hlinkClick r:id="rId5" action="ppaction://hlinksldjump"/>
            <a:extLst>
              <a:ext uri="{FF2B5EF4-FFF2-40B4-BE49-F238E27FC236}">
                <a16:creationId xmlns:a16="http://schemas.microsoft.com/office/drawing/2014/main" id="{513BACA4-D4A3-9606-8E2B-AE9A56715248}"/>
              </a:ext>
            </a:extLst>
          </p:cNvPr>
          <p:cNvSpPr/>
          <p:nvPr/>
        </p:nvSpPr>
        <p:spPr>
          <a:xfrm>
            <a:off x="597942" y="6126163"/>
            <a:ext cx="3312368" cy="620688"/>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C:\Users\1\Desktop\Фон_раскрытая_книга_(5)-hw5jg1gP9-transformed.png"/>
          <p:cNvPicPr>
            <a:picLocks noChangeAspect="1" noChangeArrowheads="1"/>
          </p:cNvPicPr>
          <p:nvPr/>
        </p:nvPicPr>
        <p:blipFill>
          <a:blip r:embed="rId2" cstate="print"/>
          <a:stretch>
            <a:fillRect/>
          </a:stretch>
        </p:blipFill>
        <p:spPr bwMode="auto">
          <a:xfrm>
            <a:off x="-540568" y="-531440"/>
            <a:ext cx="10116616" cy="8118902"/>
          </a:xfrm>
          <a:prstGeom prst="rect">
            <a:avLst/>
          </a:prstGeom>
          <a:noFill/>
          <a:ln>
            <a:noFill/>
          </a:ln>
        </p:spPr>
      </p:pic>
      <p:sp>
        <p:nvSpPr>
          <p:cNvPr id="5" name="TextBox 4"/>
          <p:cNvSpPr txBox="1"/>
          <p:nvPr/>
        </p:nvSpPr>
        <p:spPr>
          <a:xfrm>
            <a:off x="4939110" y="683653"/>
            <a:ext cx="3888432" cy="6063198"/>
          </a:xfrm>
          <a:prstGeom prst="rect">
            <a:avLst/>
          </a:prstGeom>
          <a:noFill/>
        </p:spPr>
        <p:txBody>
          <a:bodyPr wrap="square" rtlCol="0">
            <a:spAutoFit/>
          </a:bodyPr>
          <a:lstStyle/>
          <a:p>
            <a:r>
              <a:rPr lang="ru-RU" sz="2400" dirty="0">
                <a:solidFill>
                  <a:srgbClr val="FF0000"/>
                </a:solidFill>
              </a:rPr>
              <a:t>Александр Владиславович Лебедев (1 ноября 1977 – 29 февраля 2000)</a:t>
            </a:r>
          </a:p>
          <a:p>
            <a:r>
              <a:rPr lang="ru-RU" sz="2400" dirty="0">
                <a:solidFill>
                  <a:srgbClr val="FF0000"/>
                </a:solidFill>
              </a:rPr>
              <a:t>Старший разведчик отдельной разведывательной роты 76-й гвардейской Черниговской Краснознамённой воздушно-десантной дивизии, гвардии ефрейтор контрактной службы.</a:t>
            </a:r>
          </a:p>
          <a:p>
            <a:r>
              <a:rPr lang="ru-RU" sz="2400" dirty="0">
                <a:solidFill>
                  <a:srgbClr val="FF0000"/>
                </a:solidFill>
              </a:rPr>
              <a:t>Герой Российской Федерации (2000, посмертно). </a:t>
            </a:r>
          </a:p>
          <a:p>
            <a:pPr algn="ctr"/>
            <a:r>
              <a:rPr lang="ru-RU" sz="2800" dirty="0">
                <a:solidFill>
                  <a:srgbClr val="FF0000"/>
                </a:solidFill>
                <a:hlinkClick r:id="rId3"/>
              </a:rPr>
              <a:t>Узнать больше</a:t>
            </a:r>
            <a:endParaRPr lang="ru-RU" sz="2800" dirty="0">
              <a:solidFill>
                <a:srgbClr val="FF0000"/>
              </a:solidFill>
            </a:endParaRPr>
          </a:p>
        </p:txBody>
      </p:sp>
      <p:pic>
        <p:nvPicPr>
          <p:cNvPr id="2052" name="Picture 4" descr="https://www.xn--6-8sb5bhl.xn--p1ai/image/catalog/knigapamjati/b4c835_e8093d8cc79d4344bfb24f920.png"/>
          <p:cNvPicPr>
            <a:picLocks noChangeAspect="1" noChangeArrowheads="1"/>
          </p:cNvPicPr>
          <p:nvPr/>
        </p:nvPicPr>
        <p:blipFill>
          <a:blip r:embed="rId4" cstate="print"/>
          <a:srcRect/>
          <a:stretch>
            <a:fillRect/>
          </a:stretch>
        </p:blipFill>
        <p:spPr bwMode="auto">
          <a:xfrm>
            <a:off x="611560" y="1268760"/>
            <a:ext cx="3348211" cy="4399218"/>
          </a:xfrm>
          <a:prstGeom prst="rect">
            <a:avLst/>
          </a:prstGeom>
          <a:noFill/>
        </p:spPr>
      </p:pic>
      <p:sp>
        <p:nvSpPr>
          <p:cNvPr id="7" name="Стрелка: влево 6">
            <a:hlinkClick r:id="rId5" action="ppaction://hlinksldjump"/>
            <a:extLst>
              <a:ext uri="{FF2B5EF4-FFF2-40B4-BE49-F238E27FC236}">
                <a16:creationId xmlns:a16="http://schemas.microsoft.com/office/drawing/2014/main" id="{16566FC9-1B29-DDDE-05E1-7F26E953757D}"/>
              </a:ext>
            </a:extLst>
          </p:cNvPr>
          <p:cNvSpPr/>
          <p:nvPr/>
        </p:nvSpPr>
        <p:spPr>
          <a:xfrm>
            <a:off x="597942" y="6126163"/>
            <a:ext cx="3312368" cy="620688"/>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C:\Users\1\Desktop\Фон_раскрытая_книга_(5)-hw5jg1gP9-transformed.png"/>
          <p:cNvPicPr>
            <a:picLocks noChangeAspect="1" noChangeArrowheads="1"/>
          </p:cNvPicPr>
          <p:nvPr/>
        </p:nvPicPr>
        <p:blipFill>
          <a:blip r:embed="rId2" cstate="print"/>
          <a:stretch>
            <a:fillRect/>
          </a:stretch>
        </p:blipFill>
        <p:spPr bwMode="auto">
          <a:xfrm>
            <a:off x="-540568" y="-531440"/>
            <a:ext cx="10116616" cy="8118902"/>
          </a:xfrm>
          <a:prstGeom prst="rect">
            <a:avLst/>
          </a:prstGeom>
          <a:noFill/>
          <a:ln>
            <a:noFill/>
          </a:ln>
        </p:spPr>
      </p:pic>
      <p:sp>
        <p:nvSpPr>
          <p:cNvPr id="5" name="TextBox 4"/>
          <p:cNvSpPr txBox="1"/>
          <p:nvPr/>
        </p:nvSpPr>
        <p:spPr>
          <a:xfrm>
            <a:off x="5014758" y="731837"/>
            <a:ext cx="3888432" cy="3847207"/>
          </a:xfrm>
          <a:prstGeom prst="rect">
            <a:avLst/>
          </a:prstGeom>
          <a:noFill/>
        </p:spPr>
        <p:txBody>
          <a:bodyPr wrap="square" rtlCol="0">
            <a:spAutoFit/>
          </a:bodyPr>
          <a:lstStyle/>
          <a:p>
            <a:r>
              <a:rPr lang="ru-RU" sz="2400" dirty="0">
                <a:solidFill>
                  <a:srgbClr val="FF0000"/>
                </a:solidFill>
              </a:rPr>
              <a:t>Иван Юрьевич </a:t>
            </a:r>
            <a:r>
              <a:rPr lang="ru-RU" sz="2400" dirty="0" err="1">
                <a:solidFill>
                  <a:srgbClr val="FF0000"/>
                </a:solidFill>
              </a:rPr>
              <a:t>Шелохвостов</a:t>
            </a:r>
            <a:r>
              <a:rPr lang="ru-RU" sz="2400" dirty="0">
                <a:solidFill>
                  <a:srgbClr val="FF0000"/>
                </a:solidFill>
              </a:rPr>
              <a:t> (10 июля 1978 — 4 февраля 2003) — российский военнослужащий внутренних войск МВД России, капитан.</a:t>
            </a:r>
          </a:p>
          <a:p>
            <a:r>
              <a:rPr lang="ru-RU" sz="2400" dirty="0">
                <a:solidFill>
                  <a:srgbClr val="FF0000"/>
                </a:solidFill>
              </a:rPr>
              <a:t> Герой Российской Федерации (8.07.2003, посмертно). </a:t>
            </a:r>
            <a:endParaRPr lang="ru-RU" sz="2400" dirty="0">
              <a:solidFill>
                <a:srgbClr val="FF0000"/>
              </a:solidFill>
              <a:hlinkClick r:id="rId3"/>
            </a:endParaRPr>
          </a:p>
          <a:p>
            <a:pPr algn="ctr"/>
            <a:r>
              <a:rPr lang="ru-RU" sz="2800" dirty="0">
                <a:solidFill>
                  <a:srgbClr val="FF0000"/>
                </a:solidFill>
                <a:hlinkClick r:id="rId4"/>
              </a:rPr>
              <a:t>Узнать больше</a:t>
            </a:r>
            <a:endParaRPr lang="ru-RU" sz="2800" dirty="0">
              <a:solidFill>
                <a:srgbClr val="FF0000"/>
              </a:solidFill>
            </a:endParaRPr>
          </a:p>
        </p:txBody>
      </p:sp>
      <p:pic>
        <p:nvPicPr>
          <p:cNvPr id="1028" name="Picture 4" descr="https://avatars.dzeninfra.ru/get-zen_doc/4350071/pub_624e9a8213622a001aa92871_624e9ad25264630e9c5246b0/scale_1200"/>
          <p:cNvPicPr>
            <a:picLocks noChangeAspect="1" noChangeArrowheads="1"/>
          </p:cNvPicPr>
          <p:nvPr/>
        </p:nvPicPr>
        <p:blipFill>
          <a:blip r:embed="rId5" cstate="print"/>
          <a:srcRect r="2918"/>
          <a:stretch>
            <a:fillRect/>
          </a:stretch>
        </p:blipFill>
        <p:spPr bwMode="auto">
          <a:xfrm>
            <a:off x="457200" y="523364"/>
            <a:ext cx="3672408" cy="5437263"/>
          </a:xfrm>
          <a:prstGeom prst="rect">
            <a:avLst/>
          </a:prstGeom>
          <a:noFill/>
        </p:spPr>
      </p:pic>
      <p:sp>
        <p:nvSpPr>
          <p:cNvPr id="7" name="Стрелка: влево 6">
            <a:hlinkClick r:id="rId6" action="ppaction://hlinksldjump"/>
            <a:extLst>
              <a:ext uri="{FF2B5EF4-FFF2-40B4-BE49-F238E27FC236}">
                <a16:creationId xmlns:a16="http://schemas.microsoft.com/office/drawing/2014/main" id="{D6060142-BFC9-C859-402E-2D9F0F6CD5B7}"/>
              </a:ext>
            </a:extLst>
          </p:cNvPr>
          <p:cNvSpPr/>
          <p:nvPr/>
        </p:nvSpPr>
        <p:spPr>
          <a:xfrm>
            <a:off x="597942" y="6126163"/>
            <a:ext cx="3312368" cy="620688"/>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C:\Users\1\Desktop\Фон_раскрытая_книга_(5)-hw5jg1gP9-transformed.png"/>
          <p:cNvPicPr>
            <a:picLocks noChangeAspect="1" noChangeArrowheads="1"/>
          </p:cNvPicPr>
          <p:nvPr/>
        </p:nvPicPr>
        <p:blipFill>
          <a:blip r:embed="rId2" cstate="print"/>
          <a:stretch>
            <a:fillRect/>
          </a:stretch>
        </p:blipFill>
        <p:spPr bwMode="auto">
          <a:xfrm>
            <a:off x="-540568" y="-531440"/>
            <a:ext cx="10116616" cy="8118902"/>
          </a:xfrm>
          <a:prstGeom prst="rect">
            <a:avLst/>
          </a:prstGeom>
          <a:noFill/>
          <a:ln>
            <a:noFill/>
          </a:ln>
        </p:spPr>
      </p:pic>
      <p:sp>
        <p:nvSpPr>
          <p:cNvPr id="5" name="Прямоугольник 4"/>
          <p:cNvSpPr/>
          <p:nvPr/>
        </p:nvSpPr>
        <p:spPr>
          <a:xfrm>
            <a:off x="179512" y="1700808"/>
            <a:ext cx="4057065" cy="286232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0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Дореволю-ционный</a:t>
            </a:r>
            <a:endParaRPr lang="ru-RU" sz="6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ru-RU"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период</a:t>
            </a:r>
            <a:endParaRPr lang="ru-RU" sz="6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TextBox 5"/>
          <p:cNvSpPr txBox="1"/>
          <p:nvPr/>
        </p:nvSpPr>
        <p:spPr>
          <a:xfrm>
            <a:off x="4907425" y="1700808"/>
            <a:ext cx="3744416" cy="3170099"/>
          </a:xfrm>
          <a:prstGeom prst="rect">
            <a:avLst/>
          </a:prstGeom>
          <a:noFill/>
        </p:spPr>
        <p:txBody>
          <a:bodyPr wrap="square" rtlCol="0">
            <a:spAutoFit/>
          </a:bodyPr>
          <a:lstStyle/>
          <a:p>
            <a:r>
              <a:rPr lang="ru-RU" sz="2000" dirty="0">
                <a:solidFill>
                  <a:srgbClr val="C00000"/>
                </a:solidFill>
                <a:hlinkClick r:id="rId3" action="ppaction://hlinksldjump">
                  <a:extLst>
                    <a:ext uri="{A12FA001-AC4F-418D-AE19-62706E023703}">
                      <ahyp:hlinkClr xmlns:ahyp="http://schemas.microsoft.com/office/drawing/2018/hyperlinkcolor" val="tx"/>
                    </a:ext>
                  </a:extLst>
                </a:hlinkClick>
              </a:rPr>
              <a:t>Александр Ярославич Невский</a:t>
            </a:r>
            <a:endParaRPr lang="ru-RU" sz="2000" dirty="0">
              <a:solidFill>
                <a:srgbClr val="C00000"/>
              </a:solidFill>
            </a:endParaRPr>
          </a:p>
          <a:p>
            <a:r>
              <a:rPr lang="ru-RU" sz="2000" dirty="0">
                <a:solidFill>
                  <a:srgbClr val="C00000"/>
                </a:solidFill>
                <a:hlinkClick r:id="rId4" action="ppaction://hlinksldjump">
                  <a:extLst>
                    <a:ext uri="{A12FA001-AC4F-418D-AE19-62706E023703}">
                      <ahyp:hlinkClr xmlns:ahyp="http://schemas.microsoft.com/office/drawing/2018/hyperlinkcolor" val="tx"/>
                    </a:ext>
                  </a:extLst>
                </a:hlinkClick>
              </a:rPr>
              <a:t>Дмитрий Михайлович Пожарский</a:t>
            </a:r>
            <a:endParaRPr lang="ru-RU" sz="2000" dirty="0">
              <a:solidFill>
                <a:srgbClr val="C00000"/>
              </a:solidFill>
            </a:endParaRPr>
          </a:p>
          <a:p>
            <a:r>
              <a:rPr lang="ru-RU" sz="2000" dirty="0">
                <a:solidFill>
                  <a:srgbClr val="C00000"/>
                </a:solidFill>
                <a:hlinkClick r:id="rId5" action="ppaction://hlinksldjump">
                  <a:extLst>
                    <a:ext uri="{A12FA001-AC4F-418D-AE19-62706E023703}">
                      <ahyp:hlinkClr xmlns:ahyp="http://schemas.microsoft.com/office/drawing/2018/hyperlinkcolor" val="tx"/>
                    </a:ext>
                  </a:extLst>
                </a:hlinkClick>
              </a:rPr>
              <a:t>Кузьма Минин</a:t>
            </a:r>
            <a:endParaRPr lang="ru-RU" sz="2000" dirty="0">
              <a:solidFill>
                <a:srgbClr val="C00000"/>
              </a:solidFill>
            </a:endParaRPr>
          </a:p>
          <a:p>
            <a:r>
              <a:rPr lang="ru-RU" sz="2000" dirty="0">
                <a:solidFill>
                  <a:srgbClr val="C00000"/>
                </a:solidFill>
                <a:hlinkClick r:id="rId6" action="ppaction://hlinksldjump">
                  <a:extLst>
                    <a:ext uri="{A12FA001-AC4F-418D-AE19-62706E023703}">
                      <ahyp:hlinkClr xmlns:ahyp="http://schemas.microsoft.com/office/drawing/2018/hyperlinkcolor" val="tx"/>
                    </a:ext>
                  </a:extLst>
                </a:hlinkClick>
              </a:rPr>
              <a:t>Александр Васильевич Суворов</a:t>
            </a:r>
            <a:endParaRPr lang="ru-RU" sz="2000" dirty="0">
              <a:solidFill>
                <a:srgbClr val="C00000"/>
              </a:solidFill>
            </a:endParaRPr>
          </a:p>
          <a:p>
            <a:r>
              <a:rPr lang="ru-RU" sz="2000" dirty="0">
                <a:solidFill>
                  <a:srgbClr val="C00000"/>
                </a:solidFill>
                <a:hlinkClick r:id="rId7" action="ppaction://hlinksldjump">
                  <a:extLst>
                    <a:ext uri="{A12FA001-AC4F-418D-AE19-62706E023703}">
                      <ahyp:hlinkClr xmlns:ahyp="http://schemas.microsoft.com/office/drawing/2018/hyperlinkcolor" val="tx"/>
                    </a:ext>
                  </a:extLst>
                </a:hlinkClick>
              </a:rPr>
              <a:t>Фёдор Фёдорович Ушаков</a:t>
            </a:r>
            <a:endParaRPr lang="ru-RU" sz="2000" dirty="0">
              <a:solidFill>
                <a:srgbClr val="C00000"/>
              </a:solidFill>
            </a:endParaRPr>
          </a:p>
          <a:p>
            <a:r>
              <a:rPr lang="ru-RU" sz="2000" dirty="0">
                <a:solidFill>
                  <a:srgbClr val="C00000"/>
                </a:solidFill>
                <a:hlinkClick r:id="rId8" action="ppaction://hlinksldjump">
                  <a:extLst>
                    <a:ext uri="{A12FA001-AC4F-418D-AE19-62706E023703}">
                      <ahyp:hlinkClr xmlns:ahyp="http://schemas.microsoft.com/office/drawing/2018/hyperlinkcolor" val="tx"/>
                    </a:ext>
                  </a:extLst>
                </a:hlinkClick>
              </a:rPr>
              <a:t>Михаил Илларионович Голенищев-Кутузов</a:t>
            </a:r>
            <a:endParaRPr lang="ru-RU" sz="2000" dirty="0">
              <a:solidFill>
                <a:srgbClr val="C00000"/>
              </a:solidFill>
            </a:endParaRPr>
          </a:p>
          <a:p>
            <a:r>
              <a:rPr lang="ru-RU" sz="2000" dirty="0">
                <a:solidFill>
                  <a:srgbClr val="C00000"/>
                </a:solidFill>
                <a:hlinkClick r:id="rId9" action="ppaction://hlinksldjump">
                  <a:extLst>
                    <a:ext uri="{A12FA001-AC4F-418D-AE19-62706E023703}">
                      <ahyp:hlinkClr xmlns:ahyp="http://schemas.microsoft.com/office/drawing/2018/hyperlinkcolor" val="tx"/>
                    </a:ext>
                  </a:extLst>
                </a:hlinkClick>
              </a:rPr>
              <a:t>Павел Нахимов</a:t>
            </a:r>
            <a:endParaRPr lang="ru-RU" sz="2000" dirty="0">
              <a:solidFill>
                <a:srgbClr val="C00000"/>
              </a:solidFill>
            </a:endParaRPr>
          </a:p>
          <a:p>
            <a:r>
              <a:rPr lang="ru-RU" sz="2000" dirty="0">
                <a:solidFill>
                  <a:srgbClr val="C00000"/>
                </a:solidFill>
                <a:hlinkClick r:id="rId10" action="ppaction://hlinksldjump">
                  <a:extLst>
                    <a:ext uri="{A12FA001-AC4F-418D-AE19-62706E023703}">
                      <ahyp:hlinkClr xmlns:ahyp="http://schemas.microsoft.com/office/drawing/2018/hyperlinkcolor" val="tx"/>
                    </a:ext>
                  </a:extLst>
                </a:hlinkClick>
              </a:rPr>
              <a:t>Михаил Дмитриевич Скобелев</a:t>
            </a:r>
            <a:endParaRPr lang="ru-RU" sz="2000" dirty="0">
              <a:solidFill>
                <a:srgbClr val="C0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1\Desktop\Фон_раскрытая_книга_(5)-hw5jg1gP9-transformed.png">
            <a:extLst>
              <a:ext uri="{FF2B5EF4-FFF2-40B4-BE49-F238E27FC236}">
                <a16:creationId xmlns:a16="http://schemas.microsoft.com/office/drawing/2014/main" id="{A1B4C511-1DA4-BE7E-B660-15D63CEA2255}"/>
              </a:ext>
            </a:extLst>
          </p:cNvPr>
          <p:cNvPicPr>
            <a:picLocks noChangeAspect="1" noChangeArrowheads="1"/>
          </p:cNvPicPr>
          <p:nvPr/>
        </p:nvPicPr>
        <p:blipFill>
          <a:blip r:embed="rId2" cstate="print"/>
          <a:stretch>
            <a:fillRect/>
          </a:stretch>
        </p:blipFill>
        <p:spPr bwMode="auto">
          <a:xfrm>
            <a:off x="-540568" y="-531440"/>
            <a:ext cx="10116616" cy="8118902"/>
          </a:xfrm>
          <a:prstGeom prst="rect">
            <a:avLst/>
          </a:prstGeom>
          <a:noFill/>
          <a:ln>
            <a:noFill/>
          </a:ln>
        </p:spPr>
      </p:pic>
      <p:pic>
        <p:nvPicPr>
          <p:cNvPr id="1026" name="Picture 2">
            <a:extLst>
              <a:ext uri="{FF2B5EF4-FFF2-40B4-BE49-F238E27FC236}">
                <a16:creationId xmlns:a16="http://schemas.microsoft.com/office/drawing/2014/main" id="{D589169A-BD45-B4EC-7B05-2C8270A039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88640"/>
            <a:ext cx="3111302" cy="4208148"/>
          </a:xfrm>
          <a:prstGeom prst="rect">
            <a:avLst/>
          </a:prstGeom>
          <a:noFill/>
          <a:extLst>
            <a:ext uri="{909E8E84-426E-40DD-AFC4-6F175D3DCCD1}">
              <a14:hiddenFill xmlns:a14="http://schemas.microsoft.com/office/drawing/2010/main">
                <a:solidFill>
                  <a:srgbClr val="FFFFFF"/>
                </a:solidFill>
              </a14:hiddenFill>
            </a:ext>
          </a:extLst>
        </p:spPr>
      </p:pic>
      <p:sp>
        <p:nvSpPr>
          <p:cNvPr id="5" name="Стрелка: влево 4">
            <a:hlinkClick r:id="rId4" action="ppaction://hlinksldjump"/>
            <a:extLst>
              <a:ext uri="{FF2B5EF4-FFF2-40B4-BE49-F238E27FC236}">
                <a16:creationId xmlns:a16="http://schemas.microsoft.com/office/drawing/2014/main" id="{7EADCE08-5FA7-248D-95ED-A5B7161A815A}"/>
              </a:ext>
            </a:extLst>
          </p:cNvPr>
          <p:cNvSpPr/>
          <p:nvPr/>
        </p:nvSpPr>
        <p:spPr>
          <a:xfrm>
            <a:off x="597942" y="6126163"/>
            <a:ext cx="3312368" cy="620688"/>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6" name="TextBox 5">
            <a:extLst>
              <a:ext uri="{FF2B5EF4-FFF2-40B4-BE49-F238E27FC236}">
                <a16:creationId xmlns:a16="http://schemas.microsoft.com/office/drawing/2014/main" id="{0777E079-FC9A-92CE-06CB-C3D57C55BD9A}"/>
              </a:ext>
            </a:extLst>
          </p:cNvPr>
          <p:cNvSpPr txBox="1"/>
          <p:nvPr/>
        </p:nvSpPr>
        <p:spPr>
          <a:xfrm>
            <a:off x="4788024" y="0"/>
            <a:ext cx="3888432" cy="6801862"/>
          </a:xfrm>
          <a:prstGeom prst="rect">
            <a:avLst/>
          </a:prstGeom>
          <a:noFill/>
        </p:spPr>
        <p:txBody>
          <a:bodyPr wrap="square" rtlCol="0">
            <a:spAutoFit/>
          </a:bodyPr>
          <a:lstStyle/>
          <a:p>
            <a:pPr algn="l"/>
            <a:r>
              <a:rPr lang="ru-RU" sz="2400" b="0" i="0" dirty="0">
                <a:solidFill>
                  <a:srgbClr val="FF0000"/>
                </a:solidFill>
                <a:effectLst/>
              </a:rPr>
              <a:t>Виктор Анатольевич Дудин (род. 8 ноября 1987, Армавир, РСФСР, СССР) — российский военный лётчик. Штурман 23-го истребительного авиационного полка, майор. Герой Российской Федерации (2022).</a:t>
            </a:r>
          </a:p>
          <a:p>
            <a:pPr algn="l"/>
            <a:r>
              <a:rPr lang="ru-RU" sz="2400" b="0" i="0" dirty="0">
                <a:solidFill>
                  <a:srgbClr val="FF0000"/>
                </a:solidFill>
                <a:effectLst/>
              </a:rPr>
              <a:t>По состоянию на 1 марта 2022 года имел на боевом счету 3 личных победы и одну в группе. Первый летчик удостоенный звания Героя России в ходе СВО по денацификации и демилитаризации Украины</a:t>
            </a:r>
            <a:endParaRPr lang="ru-RU" sz="2400" dirty="0">
              <a:solidFill>
                <a:srgbClr val="FF0000"/>
              </a:solidFill>
              <a:hlinkClick r:id="rId5"/>
            </a:endParaRPr>
          </a:p>
          <a:p>
            <a:pPr algn="ctr"/>
            <a:r>
              <a:rPr lang="ru-RU" sz="2800" dirty="0">
                <a:solidFill>
                  <a:srgbClr val="FF0000"/>
                </a:solidFill>
                <a:hlinkClick r:id="rId6"/>
              </a:rPr>
              <a:t>Узнать больше</a:t>
            </a:r>
            <a:endParaRPr lang="ru-RU" sz="2800" dirty="0">
              <a:solidFill>
                <a:srgbClr val="FF0000"/>
              </a:solidFill>
            </a:endParaRPr>
          </a:p>
        </p:txBody>
      </p:sp>
    </p:spTree>
    <p:extLst>
      <p:ext uri="{BB962C8B-B14F-4D97-AF65-F5344CB8AC3E}">
        <p14:creationId xmlns:p14="http://schemas.microsoft.com/office/powerpoint/2010/main" val="628149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1\Desktop\Фон_раскрытая_книга_(5)-hw5jg1gP9-transformed.png">
            <a:extLst>
              <a:ext uri="{FF2B5EF4-FFF2-40B4-BE49-F238E27FC236}">
                <a16:creationId xmlns:a16="http://schemas.microsoft.com/office/drawing/2014/main" id="{21947E60-59E8-D712-8F05-A1A760A30707}"/>
              </a:ext>
            </a:extLst>
          </p:cNvPr>
          <p:cNvPicPr>
            <a:picLocks noChangeAspect="1" noChangeArrowheads="1"/>
          </p:cNvPicPr>
          <p:nvPr/>
        </p:nvPicPr>
        <p:blipFill>
          <a:blip r:embed="rId2" cstate="print"/>
          <a:stretch>
            <a:fillRect/>
          </a:stretch>
        </p:blipFill>
        <p:spPr bwMode="auto">
          <a:xfrm>
            <a:off x="-540568" y="-531440"/>
            <a:ext cx="10116616" cy="8118902"/>
          </a:xfrm>
          <a:prstGeom prst="rect">
            <a:avLst/>
          </a:prstGeom>
          <a:noFill/>
          <a:ln>
            <a:noFill/>
          </a:ln>
        </p:spPr>
      </p:pic>
      <p:sp>
        <p:nvSpPr>
          <p:cNvPr id="5" name="Стрелка: влево 4">
            <a:hlinkClick r:id="rId3" action="ppaction://hlinksldjump"/>
            <a:extLst>
              <a:ext uri="{FF2B5EF4-FFF2-40B4-BE49-F238E27FC236}">
                <a16:creationId xmlns:a16="http://schemas.microsoft.com/office/drawing/2014/main" id="{A287926A-0B6F-ED7E-7B7D-6045CD0A3613}"/>
              </a:ext>
            </a:extLst>
          </p:cNvPr>
          <p:cNvSpPr/>
          <p:nvPr/>
        </p:nvSpPr>
        <p:spPr>
          <a:xfrm>
            <a:off x="597942" y="6126163"/>
            <a:ext cx="3312368" cy="620688"/>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6" name="TextBox 5">
            <a:extLst>
              <a:ext uri="{FF2B5EF4-FFF2-40B4-BE49-F238E27FC236}">
                <a16:creationId xmlns:a16="http://schemas.microsoft.com/office/drawing/2014/main" id="{50B80960-E949-29B7-AEC1-45219C4685F1}"/>
              </a:ext>
            </a:extLst>
          </p:cNvPr>
          <p:cNvSpPr txBox="1"/>
          <p:nvPr/>
        </p:nvSpPr>
        <p:spPr>
          <a:xfrm>
            <a:off x="4841776" y="582067"/>
            <a:ext cx="3888432" cy="5693866"/>
          </a:xfrm>
          <a:prstGeom prst="rect">
            <a:avLst/>
          </a:prstGeom>
          <a:noFill/>
        </p:spPr>
        <p:txBody>
          <a:bodyPr wrap="square" rtlCol="0">
            <a:spAutoFit/>
          </a:bodyPr>
          <a:lstStyle/>
          <a:p>
            <a:pPr algn="l"/>
            <a:r>
              <a:rPr lang="ru-RU" sz="2400" b="0" i="0" dirty="0">
                <a:solidFill>
                  <a:srgbClr val="FF0000"/>
                </a:solidFill>
                <a:effectLst/>
              </a:rPr>
              <a:t>Алексей Борисович </a:t>
            </a:r>
            <a:r>
              <a:rPr lang="ru-RU" sz="2400" b="0" i="0" dirty="0" err="1">
                <a:solidFill>
                  <a:srgbClr val="FF0000"/>
                </a:solidFill>
                <a:effectLst/>
              </a:rPr>
              <a:t>Бернгард</a:t>
            </a:r>
            <a:r>
              <a:rPr lang="ru-RU" sz="2400" b="0" i="0" dirty="0">
                <a:solidFill>
                  <a:srgbClr val="FF0000"/>
                </a:solidFill>
                <a:effectLst/>
              </a:rPr>
              <a:t> (род. 22 октября 1978, Читинская область) — российский военнослужащий, гвардии полковник. Заместитель командира 810-й отдельной гвардейской ордена Жукова бригады морской пехоты имени 60-летия образования СССР. Герой Российской Федерации (2022).</a:t>
            </a:r>
          </a:p>
          <a:p>
            <a:pPr algn="l"/>
            <a:endParaRPr lang="ru-RU" sz="2400" b="0" i="0" dirty="0">
              <a:solidFill>
                <a:srgbClr val="FF0000"/>
              </a:solidFill>
              <a:effectLst/>
              <a:latin typeface="YS Text"/>
            </a:endParaRPr>
          </a:p>
          <a:p>
            <a:pPr algn="ctr"/>
            <a:r>
              <a:rPr lang="ru-RU" sz="2800" dirty="0">
                <a:solidFill>
                  <a:srgbClr val="FF0000"/>
                </a:solidFill>
                <a:hlinkClick r:id="rId4"/>
              </a:rPr>
              <a:t>Узнать больше</a:t>
            </a:r>
            <a:endParaRPr lang="ru-RU" sz="2800" dirty="0">
              <a:solidFill>
                <a:srgbClr val="FF0000"/>
              </a:solidFill>
            </a:endParaRPr>
          </a:p>
        </p:txBody>
      </p:sp>
      <p:pic>
        <p:nvPicPr>
          <p:cNvPr id="4098" name="Picture 2">
            <a:extLst>
              <a:ext uri="{FF2B5EF4-FFF2-40B4-BE49-F238E27FC236}">
                <a16:creationId xmlns:a16="http://schemas.microsoft.com/office/drawing/2014/main" id="{E910D054-1791-58A9-4A8D-56A3F0104E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946" y="764704"/>
            <a:ext cx="3513990"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594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1\Desktop\Фон_раскрытая_книга_(5)-hw5jg1gP9-transformed.png">
            <a:extLst>
              <a:ext uri="{FF2B5EF4-FFF2-40B4-BE49-F238E27FC236}">
                <a16:creationId xmlns:a16="http://schemas.microsoft.com/office/drawing/2014/main" id="{393B4020-5DCB-D04F-D3BC-23A0F5587FE2}"/>
              </a:ext>
            </a:extLst>
          </p:cNvPr>
          <p:cNvPicPr>
            <a:picLocks noChangeAspect="1" noChangeArrowheads="1"/>
          </p:cNvPicPr>
          <p:nvPr/>
        </p:nvPicPr>
        <p:blipFill>
          <a:blip r:embed="rId2" cstate="print"/>
          <a:stretch>
            <a:fillRect/>
          </a:stretch>
        </p:blipFill>
        <p:spPr bwMode="auto">
          <a:xfrm>
            <a:off x="-540568" y="-531440"/>
            <a:ext cx="10116616" cy="8118902"/>
          </a:xfrm>
          <a:prstGeom prst="rect">
            <a:avLst/>
          </a:prstGeom>
          <a:noFill/>
          <a:ln>
            <a:noFill/>
          </a:ln>
        </p:spPr>
      </p:pic>
      <p:sp>
        <p:nvSpPr>
          <p:cNvPr id="5" name="Стрелка: влево 4">
            <a:hlinkClick r:id="rId3" action="ppaction://hlinksldjump"/>
            <a:extLst>
              <a:ext uri="{FF2B5EF4-FFF2-40B4-BE49-F238E27FC236}">
                <a16:creationId xmlns:a16="http://schemas.microsoft.com/office/drawing/2014/main" id="{05D46800-E1D3-E011-DC70-B8E9DFE67157}"/>
              </a:ext>
            </a:extLst>
          </p:cNvPr>
          <p:cNvSpPr/>
          <p:nvPr/>
        </p:nvSpPr>
        <p:spPr>
          <a:xfrm>
            <a:off x="597942" y="6126163"/>
            <a:ext cx="3312368" cy="620688"/>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6" name="TextBox 5">
            <a:extLst>
              <a:ext uri="{FF2B5EF4-FFF2-40B4-BE49-F238E27FC236}">
                <a16:creationId xmlns:a16="http://schemas.microsoft.com/office/drawing/2014/main" id="{F3716560-940E-336F-F184-943A5D7088C4}"/>
              </a:ext>
            </a:extLst>
          </p:cNvPr>
          <p:cNvSpPr txBox="1"/>
          <p:nvPr/>
        </p:nvSpPr>
        <p:spPr>
          <a:xfrm>
            <a:off x="4932040" y="766732"/>
            <a:ext cx="3888432" cy="5324535"/>
          </a:xfrm>
          <a:prstGeom prst="rect">
            <a:avLst/>
          </a:prstGeom>
          <a:noFill/>
        </p:spPr>
        <p:txBody>
          <a:bodyPr wrap="square" rtlCol="0">
            <a:spAutoFit/>
          </a:bodyPr>
          <a:lstStyle/>
          <a:p>
            <a:pPr algn="l"/>
            <a:r>
              <a:rPr lang="ru-RU" sz="2400" b="0" i="0" spc="-150" dirty="0">
                <a:solidFill>
                  <a:srgbClr val="FF0000"/>
                </a:solidFill>
                <a:effectLst/>
              </a:rPr>
              <a:t>Антон Старостин родился 25 мая 1995 года в городе Калининграде. В 2013 году  окончил среднюю школу и начал службу в Военно-морских силах России. После окончания курсов подготовки Антон Старостин был направлен на службу в 126-й отдельной бригаде береговой обороны Черноморского флота.</a:t>
            </a:r>
          </a:p>
          <a:p>
            <a:pPr algn="l"/>
            <a:r>
              <a:rPr lang="ru-RU" sz="2400" spc="-150" dirty="0">
                <a:solidFill>
                  <a:srgbClr val="FF0000"/>
                </a:solidFill>
              </a:rPr>
              <a:t>Герой Российской Федерации (2022).</a:t>
            </a:r>
            <a:endParaRPr lang="ru-RU" sz="2400" b="0" i="0" spc="-150" dirty="0">
              <a:solidFill>
                <a:srgbClr val="FF0000"/>
              </a:solidFill>
              <a:effectLst/>
            </a:endParaRPr>
          </a:p>
          <a:p>
            <a:pPr algn="ctr"/>
            <a:r>
              <a:rPr lang="ru-RU" sz="2800" spc="-150" dirty="0">
                <a:solidFill>
                  <a:srgbClr val="FF0000"/>
                </a:solidFill>
                <a:hlinkClick r:id="rId4"/>
              </a:rPr>
              <a:t>Узнать больше</a:t>
            </a:r>
            <a:endParaRPr lang="ru-RU" sz="2800" spc="-150" dirty="0">
              <a:solidFill>
                <a:srgbClr val="FF0000"/>
              </a:solidFill>
            </a:endParaRPr>
          </a:p>
        </p:txBody>
      </p:sp>
      <p:pic>
        <p:nvPicPr>
          <p:cNvPr id="3074" name="Picture 2" descr="Старостин Антон Игоревич">
            <a:extLst>
              <a:ext uri="{FF2B5EF4-FFF2-40B4-BE49-F238E27FC236}">
                <a16:creationId xmlns:a16="http://schemas.microsoft.com/office/drawing/2014/main" id="{EF2339F3-D2F8-3098-F510-A32AE95AEE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454" y="385824"/>
            <a:ext cx="3132856" cy="4899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436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1\Desktop\Фон_раскрытая_книга_(5)-hw5jg1gP9-transformed.png">
            <a:extLst>
              <a:ext uri="{FF2B5EF4-FFF2-40B4-BE49-F238E27FC236}">
                <a16:creationId xmlns:a16="http://schemas.microsoft.com/office/drawing/2014/main" id="{A2567D12-086C-0D55-923D-09002990A0AD}"/>
              </a:ext>
            </a:extLst>
          </p:cNvPr>
          <p:cNvPicPr>
            <a:picLocks noChangeAspect="1" noChangeArrowheads="1"/>
          </p:cNvPicPr>
          <p:nvPr/>
        </p:nvPicPr>
        <p:blipFill>
          <a:blip r:embed="rId2" cstate="print"/>
          <a:stretch>
            <a:fillRect/>
          </a:stretch>
        </p:blipFill>
        <p:spPr bwMode="auto">
          <a:xfrm>
            <a:off x="-540568" y="-531440"/>
            <a:ext cx="10116616" cy="8118902"/>
          </a:xfrm>
          <a:prstGeom prst="rect">
            <a:avLst/>
          </a:prstGeom>
          <a:noFill/>
          <a:ln>
            <a:noFill/>
          </a:ln>
        </p:spPr>
      </p:pic>
      <p:sp>
        <p:nvSpPr>
          <p:cNvPr id="5" name="Стрелка: влево 4">
            <a:hlinkClick r:id="rId3" action="ppaction://hlinksldjump"/>
            <a:extLst>
              <a:ext uri="{FF2B5EF4-FFF2-40B4-BE49-F238E27FC236}">
                <a16:creationId xmlns:a16="http://schemas.microsoft.com/office/drawing/2014/main" id="{249C5344-F5D3-9F8F-24D1-7A0300BE1C99}"/>
              </a:ext>
            </a:extLst>
          </p:cNvPr>
          <p:cNvSpPr/>
          <p:nvPr/>
        </p:nvSpPr>
        <p:spPr>
          <a:xfrm>
            <a:off x="597942" y="6126163"/>
            <a:ext cx="3312368" cy="620688"/>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6" name="TextBox 5">
            <a:extLst>
              <a:ext uri="{FF2B5EF4-FFF2-40B4-BE49-F238E27FC236}">
                <a16:creationId xmlns:a16="http://schemas.microsoft.com/office/drawing/2014/main" id="{0ABEDFD4-596F-A11C-68E3-CC3DB0D34198}"/>
              </a:ext>
            </a:extLst>
          </p:cNvPr>
          <p:cNvSpPr txBox="1"/>
          <p:nvPr/>
        </p:nvSpPr>
        <p:spPr>
          <a:xfrm>
            <a:off x="4877779" y="212735"/>
            <a:ext cx="3888432" cy="6432530"/>
          </a:xfrm>
          <a:prstGeom prst="rect">
            <a:avLst/>
          </a:prstGeom>
          <a:noFill/>
        </p:spPr>
        <p:txBody>
          <a:bodyPr wrap="square" rtlCol="0">
            <a:spAutoFit/>
          </a:bodyPr>
          <a:lstStyle/>
          <a:p>
            <a:pPr algn="l"/>
            <a:r>
              <a:rPr lang="ru-RU" sz="2400" b="0" i="0" spc="-150" dirty="0">
                <a:solidFill>
                  <a:srgbClr val="FF0000"/>
                </a:solidFill>
                <a:effectLst/>
              </a:rPr>
              <a:t>Денис Николаевич Шишов  -  герой России, полковник Воздушно-десантных войск (ВДВ) Российской Федерации. </a:t>
            </a:r>
            <a:r>
              <a:rPr lang="ru-RU" sz="2400" spc="-150" dirty="0">
                <a:solidFill>
                  <a:srgbClr val="FF0000"/>
                </a:solidFill>
              </a:rPr>
              <a:t>Р</a:t>
            </a:r>
            <a:r>
              <a:rPr lang="ru-RU" sz="2400" b="0" i="0" spc="-150" dirty="0">
                <a:solidFill>
                  <a:srgbClr val="FF0000"/>
                </a:solidFill>
                <a:effectLst/>
              </a:rPr>
              <a:t>одился 28 марта 1981 года в Бурятии, в семье военного, отец которого был героем-афганцем и также служил в ВДВ.</a:t>
            </a:r>
          </a:p>
          <a:p>
            <a:pPr algn="l"/>
            <a:r>
              <a:rPr lang="ru-RU" sz="2400" b="0" i="0" spc="-150" dirty="0">
                <a:solidFill>
                  <a:srgbClr val="FF0000"/>
                </a:solidFill>
                <a:effectLst/>
              </a:rPr>
              <a:t>Денис Шишов начал службу в ВДВ в 1999 году и прошел путь от солдата до полковника.  Был участником боевых действий в Чечне и в период конфликта в Южной Осетии.</a:t>
            </a:r>
          </a:p>
          <a:p>
            <a:pPr algn="l"/>
            <a:r>
              <a:rPr lang="ru-RU" sz="2400" b="0" i="0" spc="-150" dirty="0">
                <a:solidFill>
                  <a:srgbClr val="FF0000"/>
                </a:solidFill>
                <a:effectLst/>
              </a:rPr>
              <a:t>Герой Российской Федерации (2022).</a:t>
            </a:r>
          </a:p>
          <a:p>
            <a:pPr algn="ctr"/>
            <a:r>
              <a:rPr lang="ru-RU" sz="2800" spc="-150" dirty="0">
                <a:solidFill>
                  <a:srgbClr val="FF0000"/>
                </a:solidFill>
                <a:hlinkClick r:id="rId4"/>
              </a:rPr>
              <a:t>Узнать больше</a:t>
            </a:r>
            <a:endParaRPr lang="ru-RU" sz="2800" spc="-150" dirty="0">
              <a:solidFill>
                <a:srgbClr val="FF0000"/>
              </a:solidFill>
            </a:endParaRPr>
          </a:p>
        </p:txBody>
      </p:sp>
      <p:pic>
        <p:nvPicPr>
          <p:cNvPr id="2050" name="Picture 2">
            <a:extLst>
              <a:ext uri="{FF2B5EF4-FFF2-40B4-BE49-F238E27FC236}">
                <a16:creationId xmlns:a16="http://schemas.microsoft.com/office/drawing/2014/main" id="{F9B6C847-4364-9471-600D-C1F57593237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977" r="21087"/>
          <a:stretch/>
        </p:blipFill>
        <p:spPr bwMode="auto">
          <a:xfrm>
            <a:off x="755576" y="1268760"/>
            <a:ext cx="3312367" cy="3746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959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1\Desktop\Фон_раскрытая_книга_(5)-hw5jg1gP9-transformed.png">
            <a:extLst>
              <a:ext uri="{FF2B5EF4-FFF2-40B4-BE49-F238E27FC236}">
                <a16:creationId xmlns:a16="http://schemas.microsoft.com/office/drawing/2014/main" id="{349470A9-E407-C54F-2737-5C859DAB7145}"/>
              </a:ext>
            </a:extLst>
          </p:cNvPr>
          <p:cNvPicPr>
            <a:picLocks noChangeAspect="1" noChangeArrowheads="1"/>
          </p:cNvPicPr>
          <p:nvPr/>
        </p:nvPicPr>
        <p:blipFill>
          <a:blip r:embed="rId2" cstate="print"/>
          <a:stretch>
            <a:fillRect/>
          </a:stretch>
        </p:blipFill>
        <p:spPr bwMode="auto">
          <a:xfrm>
            <a:off x="-540568" y="-531440"/>
            <a:ext cx="10116616" cy="8118902"/>
          </a:xfrm>
          <a:prstGeom prst="rect">
            <a:avLst/>
          </a:prstGeom>
          <a:noFill/>
          <a:ln>
            <a:noFill/>
          </a:ln>
        </p:spPr>
      </p:pic>
      <p:sp>
        <p:nvSpPr>
          <p:cNvPr id="5" name="TextBox 4">
            <a:extLst>
              <a:ext uri="{FF2B5EF4-FFF2-40B4-BE49-F238E27FC236}">
                <a16:creationId xmlns:a16="http://schemas.microsoft.com/office/drawing/2014/main" id="{5CFDBFC4-5E45-C452-695D-52DDE9AA5532}"/>
              </a:ext>
            </a:extLst>
          </p:cNvPr>
          <p:cNvSpPr txBox="1"/>
          <p:nvPr/>
        </p:nvSpPr>
        <p:spPr>
          <a:xfrm>
            <a:off x="4860032" y="980728"/>
            <a:ext cx="4032448" cy="3139321"/>
          </a:xfrm>
          <a:prstGeom prst="rect">
            <a:avLst/>
          </a:prstGeom>
          <a:noFill/>
        </p:spPr>
        <p:txBody>
          <a:bodyPr wrap="square" rtlCol="0">
            <a:spAutoFit/>
          </a:bodyPr>
          <a:lstStyle/>
          <a:p>
            <a:pPr algn="just"/>
            <a:r>
              <a:rPr lang="ru-RU" b="0" i="0" dirty="0">
                <a:solidFill>
                  <a:srgbClr val="C00000"/>
                </a:solidFill>
                <a:effectLst/>
              </a:rPr>
              <a:t>Всё пополам, всё поровну вполне, </a:t>
            </a:r>
          </a:p>
          <a:p>
            <a:pPr algn="just"/>
            <a:r>
              <a:rPr lang="ru-RU" b="0" i="0" dirty="0">
                <a:solidFill>
                  <a:srgbClr val="C00000"/>
                </a:solidFill>
                <a:effectLst/>
              </a:rPr>
              <a:t>И если кто-то выпадет из круга, </a:t>
            </a:r>
          </a:p>
          <a:p>
            <a:pPr algn="just"/>
            <a:r>
              <a:rPr lang="ru-RU" b="0" i="0" dirty="0">
                <a:solidFill>
                  <a:srgbClr val="C00000"/>
                </a:solidFill>
                <a:effectLst/>
              </a:rPr>
              <a:t>Те, кто оставлен Богом на земле, </a:t>
            </a:r>
          </a:p>
          <a:p>
            <a:pPr algn="just"/>
            <a:r>
              <a:rPr lang="ru-RU" b="0" i="0" dirty="0">
                <a:solidFill>
                  <a:srgbClr val="C00000"/>
                </a:solidFill>
                <a:effectLst/>
              </a:rPr>
              <a:t>Жить за себя обязаны - и друга.</a:t>
            </a:r>
          </a:p>
          <a:p>
            <a:pPr algn="just"/>
            <a:r>
              <a:rPr lang="ru-RU" b="0" i="0" dirty="0">
                <a:solidFill>
                  <a:srgbClr val="C00000"/>
                </a:solidFill>
                <a:effectLst/>
              </a:rPr>
              <a:t> Их нет... их нет... их больше нет совсем,</a:t>
            </a:r>
          </a:p>
          <a:p>
            <a:pPr algn="just"/>
            <a:r>
              <a:rPr lang="ru-RU" b="0" i="0" dirty="0">
                <a:solidFill>
                  <a:srgbClr val="C00000"/>
                </a:solidFill>
                <a:effectLst/>
              </a:rPr>
              <a:t> Вернувших честь и мужество Отчизне, </a:t>
            </a:r>
          </a:p>
          <a:p>
            <a:pPr algn="just"/>
            <a:r>
              <a:rPr lang="ru-RU" b="0" i="0" dirty="0">
                <a:solidFill>
                  <a:srgbClr val="C00000"/>
                </a:solidFill>
                <a:effectLst/>
              </a:rPr>
              <a:t>Сложивших голову за русский Вифлеем, </a:t>
            </a:r>
          </a:p>
          <a:p>
            <a:pPr algn="just"/>
            <a:r>
              <a:rPr lang="ru-RU" b="0" i="0" dirty="0">
                <a:solidFill>
                  <a:srgbClr val="C00000"/>
                </a:solidFill>
                <a:effectLst/>
              </a:rPr>
              <a:t>За Родину и нас отдавших жизни.</a:t>
            </a:r>
            <a:br>
              <a:rPr lang="ru-RU" dirty="0">
                <a:solidFill>
                  <a:srgbClr val="C00000"/>
                </a:solidFill>
              </a:rPr>
            </a:br>
            <a:endParaRPr lang="ru-RU" dirty="0">
              <a:solidFill>
                <a:srgbClr val="C00000"/>
              </a:solidFill>
            </a:endParaRPr>
          </a:p>
        </p:txBody>
      </p:sp>
      <p:sp>
        <p:nvSpPr>
          <p:cNvPr id="6" name="TextBox 5">
            <a:extLst>
              <a:ext uri="{FF2B5EF4-FFF2-40B4-BE49-F238E27FC236}">
                <a16:creationId xmlns:a16="http://schemas.microsoft.com/office/drawing/2014/main" id="{91B71862-6996-EA1C-0CE5-EFD7C1CFF6C4}"/>
              </a:ext>
            </a:extLst>
          </p:cNvPr>
          <p:cNvSpPr txBox="1"/>
          <p:nvPr/>
        </p:nvSpPr>
        <p:spPr>
          <a:xfrm>
            <a:off x="926724" y="116632"/>
            <a:ext cx="3069211" cy="6186309"/>
          </a:xfrm>
          <a:prstGeom prst="rect">
            <a:avLst/>
          </a:prstGeom>
          <a:noFill/>
        </p:spPr>
        <p:txBody>
          <a:bodyPr wrap="square" rtlCol="0">
            <a:spAutoFit/>
          </a:bodyPr>
          <a:lstStyle/>
          <a:p>
            <a:pPr algn="ctr"/>
            <a:r>
              <a:rPr lang="ru-RU" b="0" i="0" dirty="0">
                <a:solidFill>
                  <a:srgbClr val="C00000"/>
                </a:solidFill>
                <a:effectLst/>
              </a:rPr>
              <a:t>Реквием</a:t>
            </a:r>
          </a:p>
          <a:p>
            <a:r>
              <a:rPr lang="ru-RU" b="0" i="0" dirty="0">
                <a:solidFill>
                  <a:srgbClr val="C00000"/>
                </a:solidFill>
                <a:effectLst/>
              </a:rPr>
              <a:t>Их нет... их нет... их больше нет совсем, </a:t>
            </a:r>
          </a:p>
          <a:p>
            <a:r>
              <a:rPr lang="ru-RU" b="0" i="0" dirty="0">
                <a:solidFill>
                  <a:srgbClr val="C00000"/>
                </a:solidFill>
                <a:effectLst/>
              </a:rPr>
              <a:t>Высоких или маленького роста,</a:t>
            </a:r>
          </a:p>
          <a:p>
            <a:r>
              <a:rPr lang="ru-RU" b="0" i="0" dirty="0">
                <a:solidFill>
                  <a:srgbClr val="C00000"/>
                </a:solidFill>
                <a:effectLst/>
              </a:rPr>
              <a:t> Расставшихся до срока с бытием, Чтобы для смертных превратиться в звёзды. Горите, братья, в тёмной вышине, </a:t>
            </a:r>
          </a:p>
          <a:p>
            <a:r>
              <a:rPr lang="ru-RU" b="0" i="0" dirty="0">
                <a:solidFill>
                  <a:srgbClr val="C00000"/>
                </a:solidFill>
                <a:effectLst/>
              </a:rPr>
              <a:t>Нам скользкий путь по жизни освещая,</a:t>
            </a:r>
          </a:p>
          <a:p>
            <a:r>
              <a:rPr lang="ru-RU" b="0" i="0" dirty="0">
                <a:solidFill>
                  <a:srgbClr val="C00000"/>
                </a:solidFill>
                <a:effectLst/>
              </a:rPr>
              <a:t> А мы молиться будем в тишине, Чтоб опознали вас в прихожей рая.</a:t>
            </a:r>
          </a:p>
          <a:p>
            <a:r>
              <a:rPr lang="ru-RU" b="0" i="0" dirty="0">
                <a:solidFill>
                  <a:srgbClr val="C00000"/>
                </a:solidFill>
                <a:effectLst/>
              </a:rPr>
              <a:t> Сдавило горло, и в глазах роса, </a:t>
            </a:r>
          </a:p>
          <a:p>
            <a:r>
              <a:rPr lang="ru-RU" b="0" i="0" dirty="0">
                <a:solidFill>
                  <a:srgbClr val="C00000"/>
                </a:solidFill>
                <a:effectLst/>
              </a:rPr>
              <a:t>Жмут кулаки до белых пальцев горе, </a:t>
            </a:r>
          </a:p>
          <a:p>
            <a:r>
              <a:rPr lang="ru-RU" b="0" i="0" dirty="0">
                <a:solidFill>
                  <a:srgbClr val="C00000"/>
                </a:solidFill>
                <a:effectLst/>
              </a:rPr>
              <a:t>Бросая взгляд прощальный в Небеса, Клянёмся мы о нашем уговоре.</a:t>
            </a:r>
            <a:endParaRPr lang="ru-RU" dirty="0"/>
          </a:p>
        </p:txBody>
      </p:sp>
    </p:spTree>
    <p:extLst>
      <p:ext uri="{BB962C8B-B14F-4D97-AF65-F5344CB8AC3E}">
        <p14:creationId xmlns:p14="http://schemas.microsoft.com/office/powerpoint/2010/main" val="4098056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C:\Users\1\Desktop\Фон_раскрытая_книга_(5)-hw5jg1gP9-transformed.png"/>
          <p:cNvPicPr>
            <a:picLocks noChangeAspect="1" noChangeArrowheads="1"/>
          </p:cNvPicPr>
          <p:nvPr/>
        </p:nvPicPr>
        <p:blipFill>
          <a:blip r:embed="rId2" cstate="print"/>
          <a:stretch>
            <a:fillRect/>
          </a:stretch>
        </p:blipFill>
        <p:spPr bwMode="auto">
          <a:xfrm>
            <a:off x="-540568" y="-531440"/>
            <a:ext cx="10116616" cy="8118902"/>
          </a:xfrm>
          <a:prstGeom prst="rect">
            <a:avLst/>
          </a:prstGeom>
          <a:noFill/>
          <a:ln>
            <a:noFill/>
          </a:ln>
        </p:spPr>
      </p:pic>
      <p:pic>
        <p:nvPicPr>
          <p:cNvPr id="2050" name="Picture 2" descr="https://aftershock.news/sites/default/files/u49020/teasers/IMG_20230618_201646.jpg"/>
          <p:cNvPicPr>
            <a:picLocks noChangeAspect="1" noChangeArrowheads="1"/>
          </p:cNvPicPr>
          <p:nvPr/>
        </p:nvPicPr>
        <p:blipFill>
          <a:blip r:embed="rId3" cstate="print"/>
          <a:srcRect/>
          <a:stretch>
            <a:fillRect/>
          </a:stretch>
        </p:blipFill>
        <p:spPr bwMode="auto">
          <a:xfrm>
            <a:off x="323528" y="836712"/>
            <a:ext cx="3868976" cy="3086176"/>
          </a:xfrm>
          <a:prstGeom prst="rect">
            <a:avLst/>
          </a:prstGeom>
          <a:noFill/>
        </p:spPr>
      </p:pic>
      <p:sp>
        <p:nvSpPr>
          <p:cNvPr id="6" name="TextBox 5"/>
          <p:cNvSpPr txBox="1"/>
          <p:nvPr/>
        </p:nvSpPr>
        <p:spPr>
          <a:xfrm>
            <a:off x="4788024" y="332656"/>
            <a:ext cx="3888432" cy="5386090"/>
          </a:xfrm>
          <a:prstGeom prst="rect">
            <a:avLst/>
          </a:prstGeom>
          <a:noFill/>
        </p:spPr>
        <p:txBody>
          <a:bodyPr wrap="square" rtlCol="0">
            <a:spAutoFit/>
          </a:bodyPr>
          <a:lstStyle/>
          <a:p>
            <a:r>
              <a:rPr lang="ru-RU" sz="2400" dirty="0">
                <a:solidFill>
                  <a:srgbClr val="FF0000"/>
                </a:solidFill>
              </a:rPr>
              <a:t>Александр Ярославич Невский (13 мая 1221 — 14 ноября 1263) — князь Новгородский, великий князь Киевский, великий князь Владимирский, полководец, святой Русской православной церкви.</a:t>
            </a:r>
          </a:p>
          <a:p>
            <a:r>
              <a:rPr lang="ru-RU" sz="2400" dirty="0">
                <a:solidFill>
                  <a:srgbClr val="FF0000"/>
                </a:solidFill>
              </a:rPr>
              <a:t>Александр Невский получил прозвище «Невский» благодаря битве на Неве 15 июля 1240 года.</a:t>
            </a:r>
            <a:r>
              <a:rPr lang="en-US" sz="2400" dirty="0">
                <a:solidFill>
                  <a:srgbClr val="FF0000"/>
                </a:solidFill>
              </a:rPr>
              <a:t> </a:t>
            </a:r>
            <a:endParaRPr lang="ru-RU" sz="2400" dirty="0">
              <a:solidFill>
                <a:srgbClr val="FF0000"/>
              </a:solidFill>
            </a:endParaRPr>
          </a:p>
          <a:p>
            <a:endParaRPr lang="ru-RU" sz="2800" dirty="0">
              <a:solidFill>
                <a:srgbClr val="FF0000"/>
              </a:solidFill>
              <a:hlinkClick r:id="rId4"/>
            </a:endParaRPr>
          </a:p>
          <a:p>
            <a:pPr algn="ctr"/>
            <a:r>
              <a:rPr lang="ru-RU" sz="2800" dirty="0">
                <a:solidFill>
                  <a:srgbClr val="FF0000"/>
                </a:solidFill>
                <a:hlinkClick r:id="rId4"/>
              </a:rPr>
              <a:t>Узнать больше</a:t>
            </a:r>
            <a:endParaRPr lang="ru-RU" sz="2800" dirty="0">
              <a:solidFill>
                <a:srgbClr val="FF0000"/>
              </a:solidFill>
            </a:endParaRPr>
          </a:p>
        </p:txBody>
      </p:sp>
      <p:sp>
        <p:nvSpPr>
          <p:cNvPr id="7" name="Стрелка: влево 6">
            <a:hlinkClick r:id="rId5" action="ppaction://hlinksldjump"/>
            <a:extLst>
              <a:ext uri="{FF2B5EF4-FFF2-40B4-BE49-F238E27FC236}">
                <a16:creationId xmlns:a16="http://schemas.microsoft.com/office/drawing/2014/main" id="{75EBC955-3EA2-12B3-6556-C8A4EAA9165A}"/>
              </a:ext>
            </a:extLst>
          </p:cNvPr>
          <p:cNvSpPr/>
          <p:nvPr/>
        </p:nvSpPr>
        <p:spPr>
          <a:xfrm>
            <a:off x="597942" y="6126163"/>
            <a:ext cx="3312368" cy="620688"/>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М</a:t>
            </a:r>
            <a:endParaRPr lang="ru-RU" dirty="0"/>
          </a:p>
        </p:txBody>
      </p:sp>
      <p:sp>
        <p:nvSpPr>
          <p:cNvPr id="3" name="Содержимое 2"/>
          <p:cNvSpPr>
            <a:spLocks noGrp="1"/>
          </p:cNvSpPr>
          <p:nvPr>
            <p:ph idx="1"/>
          </p:nvPr>
        </p:nvSpPr>
        <p:spPr/>
        <p:txBody>
          <a:bodyPr/>
          <a:lstStyle/>
          <a:p>
            <a:endParaRPr lang="ru-RU"/>
          </a:p>
        </p:txBody>
      </p:sp>
      <p:pic>
        <p:nvPicPr>
          <p:cNvPr id="4" name="Picture 2" descr="C:\Users\1\Desktop\Фон_раскрытая_книга_(5)-hw5jg1gP9-transformed.png"/>
          <p:cNvPicPr>
            <a:picLocks noChangeAspect="1" noChangeArrowheads="1"/>
          </p:cNvPicPr>
          <p:nvPr/>
        </p:nvPicPr>
        <p:blipFill>
          <a:blip r:embed="rId2" cstate="print"/>
          <a:stretch>
            <a:fillRect/>
          </a:stretch>
        </p:blipFill>
        <p:spPr bwMode="auto">
          <a:xfrm>
            <a:off x="-540568" y="-531440"/>
            <a:ext cx="10116616" cy="8118902"/>
          </a:xfrm>
          <a:prstGeom prst="rect">
            <a:avLst/>
          </a:prstGeom>
          <a:noFill/>
          <a:ln>
            <a:noFill/>
          </a:ln>
        </p:spPr>
      </p:pic>
      <p:sp>
        <p:nvSpPr>
          <p:cNvPr id="5" name="TextBox 4"/>
          <p:cNvSpPr txBox="1"/>
          <p:nvPr/>
        </p:nvSpPr>
        <p:spPr>
          <a:xfrm>
            <a:off x="4788024" y="332656"/>
            <a:ext cx="3888432" cy="5078313"/>
          </a:xfrm>
          <a:prstGeom prst="rect">
            <a:avLst/>
          </a:prstGeom>
          <a:noFill/>
        </p:spPr>
        <p:txBody>
          <a:bodyPr wrap="square" rtlCol="0">
            <a:spAutoFit/>
          </a:bodyPr>
          <a:lstStyle/>
          <a:p>
            <a:r>
              <a:rPr lang="ru-RU" sz="2400" dirty="0">
                <a:solidFill>
                  <a:srgbClr val="FF0000"/>
                </a:solidFill>
              </a:rPr>
              <a:t>Дмитрий Михайлович Пожарский (1 ноября 1577— 20 (30) апреля 1642) — воевода, русский национальный герой, военный и политический деятель, глава Второго народного ополчения, освободившего Москву от польско-литовских оккупантов.</a:t>
            </a:r>
          </a:p>
          <a:p>
            <a:endParaRPr lang="ru-RU" sz="3200" dirty="0">
              <a:solidFill>
                <a:srgbClr val="FF0000"/>
              </a:solidFill>
              <a:hlinkClick r:id="rId3"/>
            </a:endParaRPr>
          </a:p>
          <a:p>
            <a:pPr algn="ctr"/>
            <a:r>
              <a:rPr lang="ru-RU" sz="2800" dirty="0">
                <a:solidFill>
                  <a:srgbClr val="FF0000"/>
                </a:solidFill>
                <a:hlinkClick r:id="rId4"/>
              </a:rPr>
              <a:t>Узнать больше</a:t>
            </a:r>
            <a:endParaRPr lang="ru-RU" sz="2800" dirty="0">
              <a:solidFill>
                <a:srgbClr val="FF0000"/>
              </a:solidFill>
            </a:endParaRPr>
          </a:p>
        </p:txBody>
      </p:sp>
      <p:pic>
        <p:nvPicPr>
          <p:cNvPr id="16386" name="Picture 2" descr="https://avatars.mds.yandex.net/get-images-cbir/4427089/-QFv1tYa_kmE9dFT7jf3RQ8500/ocr"/>
          <p:cNvPicPr>
            <a:picLocks noChangeAspect="1" noChangeArrowheads="1"/>
          </p:cNvPicPr>
          <p:nvPr/>
        </p:nvPicPr>
        <p:blipFill>
          <a:blip r:embed="rId5" cstate="print"/>
          <a:srcRect/>
          <a:stretch>
            <a:fillRect/>
          </a:stretch>
        </p:blipFill>
        <p:spPr bwMode="auto">
          <a:xfrm>
            <a:off x="467544" y="764704"/>
            <a:ext cx="3682244" cy="4785049"/>
          </a:xfrm>
          <a:prstGeom prst="rect">
            <a:avLst/>
          </a:prstGeom>
          <a:noFill/>
        </p:spPr>
      </p:pic>
      <p:sp>
        <p:nvSpPr>
          <p:cNvPr id="8" name="Стрелка: влево 7">
            <a:hlinkClick r:id="rId6" action="ppaction://hlinksldjump"/>
            <a:extLst>
              <a:ext uri="{FF2B5EF4-FFF2-40B4-BE49-F238E27FC236}">
                <a16:creationId xmlns:a16="http://schemas.microsoft.com/office/drawing/2014/main" id="{673B07FA-B029-09BF-E51D-77C402902AB1}"/>
              </a:ext>
            </a:extLst>
          </p:cNvPr>
          <p:cNvSpPr/>
          <p:nvPr/>
        </p:nvSpPr>
        <p:spPr>
          <a:xfrm>
            <a:off x="597942" y="6126163"/>
            <a:ext cx="3312368" cy="620688"/>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C:\Users\1\Desktop\Фон_раскрытая_книга_(5)-hw5jg1gP9-transformed.png"/>
          <p:cNvPicPr>
            <a:picLocks noChangeAspect="1" noChangeArrowheads="1"/>
          </p:cNvPicPr>
          <p:nvPr/>
        </p:nvPicPr>
        <p:blipFill>
          <a:blip r:embed="rId2" cstate="print"/>
          <a:stretch>
            <a:fillRect/>
          </a:stretch>
        </p:blipFill>
        <p:spPr bwMode="auto">
          <a:xfrm>
            <a:off x="-540568" y="-531440"/>
            <a:ext cx="10116616" cy="8118902"/>
          </a:xfrm>
          <a:prstGeom prst="rect">
            <a:avLst/>
          </a:prstGeom>
          <a:noFill/>
          <a:ln>
            <a:noFill/>
          </a:ln>
        </p:spPr>
      </p:pic>
      <p:pic>
        <p:nvPicPr>
          <p:cNvPr id="17410" name="Picture 2" descr="https://biographe.ru/wp-content/uploads/2021/06/4323423.png"/>
          <p:cNvPicPr>
            <a:picLocks noChangeAspect="1" noChangeArrowheads="1"/>
          </p:cNvPicPr>
          <p:nvPr/>
        </p:nvPicPr>
        <p:blipFill>
          <a:blip r:embed="rId3" cstate="print"/>
          <a:srcRect/>
          <a:stretch>
            <a:fillRect/>
          </a:stretch>
        </p:blipFill>
        <p:spPr bwMode="auto">
          <a:xfrm>
            <a:off x="467544" y="764704"/>
            <a:ext cx="3607675" cy="3356992"/>
          </a:xfrm>
          <a:prstGeom prst="rect">
            <a:avLst/>
          </a:prstGeom>
          <a:noFill/>
        </p:spPr>
      </p:pic>
      <p:sp>
        <p:nvSpPr>
          <p:cNvPr id="6" name="TextBox 5"/>
          <p:cNvSpPr txBox="1"/>
          <p:nvPr/>
        </p:nvSpPr>
        <p:spPr>
          <a:xfrm>
            <a:off x="4788024" y="332656"/>
            <a:ext cx="3888432" cy="6124754"/>
          </a:xfrm>
          <a:prstGeom prst="rect">
            <a:avLst/>
          </a:prstGeom>
          <a:noFill/>
        </p:spPr>
        <p:txBody>
          <a:bodyPr wrap="square" rtlCol="0">
            <a:spAutoFit/>
          </a:bodyPr>
          <a:lstStyle/>
          <a:p>
            <a:r>
              <a:rPr lang="ru-RU" sz="2400" dirty="0">
                <a:solidFill>
                  <a:srgbClr val="FF0000"/>
                </a:solidFill>
              </a:rPr>
              <a:t>Кузьма Минин (полное имя — Кузьма Минич Минин, Кузьма Минич Косорукий или Кузьма Минич Захарьев Сухорукий; вторая половина XVI века — 21 мая 1616) — организатор и один из руководителей Земского ополчения 1611–1612 годов в период борьбы русского народа против польско-литовской и шведской интервенций, русский национальный герой.</a:t>
            </a:r>
            <a:endParaRPr lang="ru-RU" sz="2800" dirty="0">
              <a:solidFill>
                <a:srgbClr val="FF0000"/>
              </a:solidFill>
              <a:hlinkClick r:id="rId4"/>
            </a:endParaRPr>
          </a:p>
          <a:p>
            <a:pPr algn="ctr"/>
            <a:endParaRPr lang="ru-RU" sz="2800" dirty="0">
              <a:solidFill>
                <a:srgbClr val="FF0000"/>
              </a:solidFill>
              <a:hlinkClick r:id="rId5"/>
            </a:endParaRPr>
          </a:p>
          <a:p>
            <a:pPr algn="ctr"/>
            <a:r>
              <a:rPr lang="ru-RU" sz="2800" dirty="0">
                <a:solidFill>
                  <a:srgbClr val="FF0000"/>
                </a:solidFill>
                <a:hlinkClick r:id="rId6"/>
              </a:rPr>
              <a:t>Узнать больше</a:t>
            </a:r>
            <a:endParaRPr lang="ru-RU" sz="2800" dirty="0">
              <a:solidFill>
                <a:srgbClr val="FF0000"/>
              </a:solidFill>
            </a:endParaRPr>
          </a:p>
        </p:txBody>
      </p:sp>
      <p:sp>
        <p:nvSpPr>
          <p:cNvPr id="7" name="Стрелка: влево 6">
            <a:hlinkClick r:id="rId7" action="ppaction://hlinksldjump"/>
            <a:extLst>
              <a:ext uri="{FF2B5EF4-FFF2-40B4-BE49-F238E27FC236}">
                <a16:creationId xmlns:a16="http://schemas.microsoft.com/office/drawing/2014/main" id="{566E291B-18E8-02E9-87DD-0558E1683CA3}"/>
              </a:ext>
            </a:extLst>
          </p:cNvPr>
          <p:cNvSpPr/>
          <p:nvPr/>
        </p:nvSpPr>
        <p:spPr>
          <a:xfrm>
            <a:off x="597942" y="6126163"/>
            <a:ext cx="3312368" cy="620688"/>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М</a:t>
            </a:r>
          </a:p>
        </p:txBody>
      </p:sp>
      <p:sp>
        <p:nvSpPr>
          <p:cNvPr id="3" name="Содержимое 2"/>
          <p:cNvSpPr>
            <a:spLocks noGrp="1"/>
          </p:cNvSpPr>
          <p:nvPr>
            <p:ph idx="1"/>
          </p:nvPr>
        </p:nvSpPr>
        <p:spPr/>
        <p:txBody>
          <a:bodyPr/>
          <a:lstStyle/>
          <a:p>
            <a:endParaRPr lang="ru-RU"/>
          </a:p>
        </p:txBody>
      </p:sp>
      <p:pic>
        <p:nvPicPr>
          <p:cNvPr id="4" name="Picture 2" descr="C:\Users\1\Desktop\Фон_раскрытая_книга_(5)-hw5jg1gP9-transformed.png"/>
          <p:cNvPicPr>
            <a:picLocks noChangeAspect="1" noChangeArrowheads="1"/>
          </p:cNvPicPr>
          <p:nvPr/>
        </p:nvPicPr>
        <p:blipFill>
          <a:blip r:embed="rId2" cstate="print"/>
          <a:stretch>
            <a:fillRect/>
          </a:stretch>
        </p:blipFill>
        <p:spPr bwMode="auto">
          <a:xfrm>
            <a:off x="-540568" y="-531440"/>
            <a:ext cx="10116616" cy="8118902"/>
          </a:xfrm>
          <a:prstGeom prst="rect">
            <a:avLst/>
          </a:prstGeom>
          <a:noFill/>
          <a:ln>
            <a:noFill/>
          </a:ln>
        </p:spPr>
      </p:pic>
      <p:sp>
        <p:nvSpPr>
          <p:cNvPr id="5" name="TextBox 4"/>
          <p:cNvSpPr txBox="1"/>
          <p:nvPr/>
        </p:nvSpPr>
        <p:spPr>
          <a:xfrm>
            <a:off x="4788024" y="332656"/>
            <a:ext cx="3888432" cy="5755422"/>
          </a:xfrm>
          <a:prstGeom prst="rect">
            <a:avLst/>
          </a:prstGeom>
          <a:noFill/>
        </p:spPr>
        <p:txBody>
          <a:bodyPr wrap="square" rtlCol="0">
            <a:spAutoFit/>
          </a:bodyPr>
          <a:lstStyle/>
          <a:p>
            <a:r>
              <a:rPr lang="ru-RU" sz="2400" dirty="0">
                <a:solidFill>
                  <a:srgbClr val="FF0000"/>
                </a:solidFill>
              </a:rPr>
              <a:t>Александр Васильевич Суворов (13 (24) ноября 1730 — 6 (18) мая 1800) — русский полководец, основоположник русской военной теории.</a:t>
            </a:r>
          </a:p>
          <a:p>
            <a:r>
              <a:rPr lang="ru-RU" sz="2400" dirty="0">
                <a:solidFill>
                  <a:srgbClr val="FF0000"/>
                </a:solidFill>
              </a:rPr>
              <a:t>Генерал-фельдмаршал (1794 г.), генералиссимус (1799 г.), генерал-фельдмаршал Священной Римской империи (1799 г.), великий маршал войск пьемонтских (1799 г.)</a:t>
            </a:r>
          </a:p>
          <a:p>
            <a:pPr algn="ctr"/>
            <a:endParaRPr lang="ru-RU" sz="2800" dirty="0">
              <a:solidFill>
                <a:srgbClr val="FF0000"/>
              </a:solidFill>
              <a:hlinkClick r:id="rId3"/>
            </a:endParaRPr>
          </a:p>
          <a:p>
            <a:pPr algn="ctr"/>
            <a:r>
              <a:rPr lang="ru-RU" sz="2800" dirty="0">
                <a:solidFill>
                  <a:srgbClr val="FF0000"/>
                </a:solidFill>
                <a:hlinkClick r:id="rId4"/>
              </a:rPr>
              <a:t>Узнать больше</a:t>
            </a:r>
            <a:endParaRPr lang="ru-RU" sz="2800" dirty="0">
              <a:solidFill>
                <a:srgbClr val="FF0000"/>
              </a:solidFill>
            </a:endParaRPr>
          </a:p>
        </p:txBody>
      </p:sp>
      <p:pic>
        <p:nvPicPr>
          <p:cNvPr id="18434" name="Picture 2" descr="https://pic.rutubelist.ru/video/73/42/7342ab114a7438ee6f3f54bbf4c46ab0.jpg"/>
          <p:cNvPicPr>
            <a:picLocks noChangeAspect="1" noChangeArrowheads="1"/>
          </p:cNvPicPr>
          <p:nvPr/>
        </p:nvPicPr>
        <p:blipFill>
          <a:blip r:embed="rId5" cstate="print"/>
          <a:srcRect/>
          <a:stretch>
            <a:fillRect/>
          </a:stretch>
        </p:blipFill>
        <p:spPr bwMode="auto">
          <a:xfrm>
            <a:off x="323528" y="620688"/>
            <a:ext cx="3869160" cy="2579440"/>
          </a:xfrm>
          <a:prstGeom prst="rect">
            <a:avLst/>
          </a:prstGeom>
          <a:noFill/>
        </p:spPr>
      </p:pic>
      <p:sp>
        <p:nvSpPr>
          <p:cNvPr id="7" name="Стрелка: влево 6">
            <a:hlinkClick r:id="rId6" action="ppaction://hlinksldjump"/>
            <a:extLst>
              <a:ext uri="{FF2B5EF4-FFF2-40B4-BE49-F238E27FC236}">
                <a16:creationId xmlns:a16="http://schemas.microsoft.com/office/drawing/2014/main" id="{96B5FA86-4494-1C4C-7967-A566208F58E4}"/>
              </a:ext>
            </a:extLst>
          </p:cNvPr>
          <p:cNvSpPr/>
          <p:nvPr/>
        </p:nvSpPr>
        <p:spPr>
          <a:xfrm>
            <a:off x="597942" y="6126163"/>
            <a:ext cx="3312368" cy="620688"/>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C:\Users\1\Desktop\Фон_раскрытая_книга_(5)-hw5jg1gP9-transformed.png"/>
          <p:cNvPicPr>
            <a:picLocks noChangeAspect="1" noChangeArrowheads="1"/>
          </p:cNvPicPr>
          <p:nvPr/>
        </p:nvPicPr>
        <p:blipFill>
          <a:blip r:embed="rId2" cstate="print"/>
          <a:stretch>
            <a:fillRect/>
          </a:stretch>
        </p:blipFill>
        <p:spPr bwMode="auto">
          <a:xfrm>
            <a:off x="-540568" y="-531440"/>
            <a:ext cx="10116616" cy="8118902"/>
          </a:xfrm>
          <a:prstGeom prst="rect">
            <a:avLst/>
          </a:prstGeom>
          <a:noFill/>
          <a:ln>
            <a:noFill/>
          </a:ln>
        </p:spPr>
      </p:pic>
      <p:sp>
        <p:nvSpPr>
          <p:cNvPr id="5" name="TextBox 4"/>
          <p:cNvSpPr txBox="1"/>
          <p:nvPr/>
        </p:nvSpPr>
        <p:spPr>
          <a:xfrm>
            <a:off x="4788024" y="332656"/>
            <a:ext cx="3888432" cy="6124754"/>
          </a:xfrm>
          <a:prstGeom prst="rect">
            <a:avLst/>
          </a:prstGeom>
          <a:noFill/>
        </p:spPr>
        <p:txBody>
          <a:bodyPr wrap="square" rtlCol="0">
            <a:spAutoFit/>
          </a:bodyPr>
          <a:lstStyle/>
          <a:p>
            <a:r>
              <a:rPr lang="ru-RU" sz="2400" dirty="0">
                <a:solidFill>
                  <a:srgbClr val="FF0000"/>
                </a:solidFill>
              </a:rPr>
              <a:t>Фёдор Фёдорович Ушаков (13 (24) февраля 1745 — 2 (14) октября 1817) — русский флотоводец, командующий Черноморским флотом (1790–1798); командующий российскими </a:t>
            </a:r>
            <a:r>
              <a:rPr lang="ru-RU" sz="2400" dirty="0" err="1">
                <a:solidFill>
                  <a:srgbClr val="FF0000"/>
                </a:solidFill>
              </a:rPr>
              <a:t>военно</a:t>
            </a:r>
            <a:r>
              <a:rPr lang="ru-RU" sz="2400" dirty="0">
                <a:solidFill>
                  <a:srgbClr val="FF0000"/>
                </a:solidFill>
              </a:rPr>
              <a:t> – морскими силами  в Средиземном море (1798–1800), адмирал (1799), знаменитый на всём Востоке непобедимый «Ушак-паша».</a:t>
            </a:r>
          </a:p>
          <a:p>
            <a:endParaRPr lang="ru-RU" sz="2800" dirty="0">
              <a:solidFill>
                <a:srgbClr val="FF0000"/>
              </a:solidFill>
              <a:hlinkClick r:id="rId3"/>
            </a:endParaRPr>
          </a:p>
          <a:p>
            <a:pPr algn="ctr"/>
            <a:r>
              <a:rPr lang="ru-RU" sz="2800" dirty="0">
                <a:solidFill>
                  <a:srgbClr val="FF0000"/>
                </a:solidFill>
                <a:hlinkClick r:id="rId4"/>
              </a:rPr>
              <a:t>Узнать больше</a:t>
            </a:r>
            <a:endParaRPr lang="ru-RU" sz="2800" dirty="0">
              <a:solidFill>
                <a:srgbClr val="FF0000"/>
              </a:solidFill>
            </a:endParaRPr>
          </a:p>
        </p:txBody>
      </p:sp>
      <p:pic>
        <p:nvPicPr>
          <p:cNvPr id="19458" name="Picture 2" descr="https://avatars.dzeninfra.ru/get-zen_doc/271828/pub_6522a5d7c385843dfe234e1f_6522a64810c0d519cde69be3/scale_1200"/>
          <p:cNvPicPr>
            <a:picLocks noChangeAspect="1" noChangeArrowheads="1"/>
          </p:cNvPicPr>
          <p:nvPr/>
        </p:nvPicPr>
        <p:blipFill>
          <a:blip r:embed="rId5" cstate="print"/>
          <a:srcRect/>
          <a:stretch>
            <a:fillRect/>
          </a:stretch>
        </p:blipFill>
        <p:spPr bwMode="auto">
          <a:xfrm>
            <a:off x="395536" y="620688"/>
            <a:ext cx="3740314" cy="5237312"/>
          </a:xfrm>
          <a:prstGeom prst="rect">
            <a:avLst/>
          </a:prstGeom>
          <a:noFill/>
        </p:spPr>
      </p:pic>
      <p:sp>
        <p:nvSpPr>
          <p:cNvPr id="7" name="Стрелка: влево 6">
            <a:hlinkClick r:id="rId6" action="ppaction://hlinksldjump"/>
            <a:extLst>
              <a:ext uri="{FF2B5EF4-FFF2-40B4-BE49-F238E27FC236}">
                <a16:creationId xmlns:a16="http://schemas.microsoft.com/office/drawing/2014/main" id="{D5C4E230-E31D-FC37-85BB-27D922B0CC17}"/>
              </a:ext>
            </a:extLst>
          </p:cNvPr>
          <p:cNvSpPr/>
          <p:nvPr/>
        </p:nvSpPr>
        <p:spPr>
          <a:xfrm>
            <a:off x="597942" y="6126163"/>
            <a:ext cx="3312368" cy="620688"/>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C:\Users\1\Desktop\Фон_раскрытая_книга_(5)-hw5jg1gP9-transformed.png"/>
          <p:cNvPicPr>
            <a:picLocks noChangeAspect="1" noChangeArrowheads="1"/>
          </p:cNvPicPr>
          <p:nvPr/>
        </p:nvPicPr>
        <p:blipFill>
          <a:blip r:embed="rId2" cstate="print"/>
          <a:stretch>
            <a:fillRect/>
          </a:stretch>
        </p:blipFill>
        <p:spPr bwMode="auto">
          <a:xfrm>
            <a:off x="-540568" y="-531440"/>
            <a:ext cx="10116616" cy="8118902"/>
          </a:xfrm>
          <a:prstGeom prst="rect">
            <a:avLst/>
          </a:prstGeom>
          <a:noFill/>
          <a:ln>
            <a:noFill/>
          </a:ln>
        </p:spPr>
      </p:pic>
      <p:sp>
        <p:nvSpPr>
          <p:cNvPr id="5" name="TextBox 4"/>
          <p:cNvSpPr txBox="1"/>
          <p:nvPr/>
        </p:nvSpPr>
        <p:spPr>
          <a:xfrm>
            <a:off x="4788024" y="332656"/>
            <a:ext cx="3888432" cy="6124754"/>
          </a:xfrm>
          <a:prstGeom prst="rect">
            <a:avLst/>
          </a:prstGeom>
          <a:noFill/>
        </p:spPr>
        <p:txBody>
          <a:bodyPr wrap="square" rtlCol="0">
            <a:spAutoFit/>
          </a:bodyPr>
          <a:lstStyle/>
          <a:p>
            <a:r>
              <a:rPr lang="ru-RU" sz="2400" dirty="0">
                <a:solidFill>
                  <a:srgbClr val="FF0000"/>
                </a:solidFill>
              </a:rPr>
              <a:t>Михаил Илларионович Голенищев-Кутузов (5 (16)сентября 1745 — 16 (28) апреля 1813) — русский полководец, государственный деятель и дипломат, генерал-фельдмаршал из рода Голенищевых-Кутузовых.</a:t>
            </a:r>
          </a:p>
          <a:p>
            <a:r>
              <a:rPr lang="ru-RU" sz="2400" dirty="0">
                <a:solidFill>
                  <a:srgbClr val="FF0000"/>
                </a:solidFill>
              </a:rPr>
              <a:t>Участник русско-турецких войн, главнокомандующий русской армией во время Отечественной войны 1812 года.</a:t>
            </a:r>
          </a:p>
          <a:p>
            <a:endParaRPr lang="ru-RU" sz="2800" dirty="0">
              <a:solidFill>
                <a:srgbClr val="FF0000"/>
              </a:solidFill>
              <a:hlinkClick r:id="rId3"/>
            </a:endParaRPr>
          </a:p>
          <a:p>
            <a:pPr algn="ctr"/>
            <a:r>
              <a:rPr lang="ru-RU" sz="2800" dirty="0">
                <a:solidFill>
                  <a:srgbClr val="FF0000"/>
                </a:solidFill>
                <a:hlinkClick r:id="rId4"/>
              </a:rPr>
              <a:t>Узнать больше</a:t>
            </a:r>
            <a:endParaRPr lang="ru-RU" sz="2800" dirty="0">
              <a:solidFill>
                <a:srgbClr val="FF0000"/>
              </a:solidFill>
            </a:endParaRPr>
          </a:p>
        </p:txBody>
      </p:sp>
      <p:pic>
        <p:nvPicPr>
          <p:cNvPr id="20482" name="Picture 2" descr="https://xn--b1afqq.xn--p1ai/uploadedFiles/newsimages/big/985317aa-04b1-42eb-bdd0-3cb2ddbb54ca.jpeg"/>
          <p:cNvPicPr>
            <a:picLocks noChangeAspect="1" noChangeArrowheads="1"/>
          </p:cNvPicPr>
          <p:nvPr/>
        </p:nvPicPr>
        <p:blipFill>
          <a:blip r:embed="rId5" cstate="print"/>
          <a:srcRect/>
          <a:stretch>
            <a:fillRect/>
          </a:stretch>
        </p:blipFill>
        <p:spPr bwMode="auto">
          <a:xfrm>
            <a:off x="323528" y="836712"/>
            <a:ext cx="4032448" cy="3024336"/>
          </a:xfrm>
          <a:prstGeom prst="rect">
            <a:avLst/>
          </a:prstGeom>
          <a:noFill/>
        </p:spPr>
      </p:pic>
      <p:sp>
        <p:nvSpPr>
          <p:cNvPr id="7" name="Стрелка: влево 6">
            <a:hlinkClick r:id="rId6" action="ppaction://hlinksldjump"/>
            <a:extLst>
              <a:ext uri="{FF2B5EF4-FFF2-40B4-BE49-F238E27FC236}">
                <a16:creationId xmlns:a16="http://schemas.microsoft.com/office/drawing/2014/main" id="{992B468C-1417-09E8-983A-8C23ABB2E4A7}"/>
              </a:ext>
            </a:extLst>
          </p:cNvPr>
          <p:cNvSpPr/>
          <p:nvPr/>
        </p:nvSpPr>
        <p:spPr>
          <a:xfrm>
            <a:off x="597942" y="6126163"/>
            <a:ext cx="3312368" cy="620688"/>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TotalTime>
  <Words>1795</Words>
  <Application>Microsoft Office PowerPoint</Application>
  <PresentationFormat>Экран (4:3)</PresentationFormat>
  <Paragraphs>143</Paragraphs>
  <Slides>34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34</vt:i4>
      </vt:variant>
    </vt:vector>
  </HeadingPairs>
  <TitlesOfParts>
    <vt:vector size="38" baseType="lpstr">
      <vt:lpstr>Arial</vt:lpstr>
      <vt:lpstr>Calibri</vt:lpstr>
      <vt:lpstr>YS Text</vt:lpstr>
      <vt:lpstr>Тема Office</vt:lpstr>
      <vt:lpstr>Презентация PowerPoint</vt:lpstr>
      <vt:lpstr>Презентация PowerPoint</vt:lpstr>
      <vt:lpstr>Презентация PowerPoint</vt:lpstr>
      <vt:lpstr>Презентация PowerPoint</vt:lpstr>
      <vt:lpstr>М</vt:lpstr>
      <vt:lpstr>Презентация PowerPoint</vt:lpstr>
      <vt:lpstr>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User</cp:lastModifiedBy>
  <cp:revision>78</cp:revision>
  <dcterms:created xsi:type="dcterms:W3CDTF">2023-12-19T03:14:23Z</dcterms:created>
  <dcterms:modified xsi:type="dcterms:W3CDTF">2024-04-04T06:52:32Z</dcterms:modified>
</cp:coreProperties>
</file>